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Amatic SC"/>
      <p:regular r:id="rId23"/>
      <p:bold r:id="rId24"/>
    </p:embeddedFont>
    <p:embeddedFont>
      <p:font typeface="Comfortaa"/>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7" roundtripDataSignature="AMtx7miHwllanb7Hu1FqaFI29nSusZXeJ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A94A78F-4DB3-4B7F-8EAC-AD6FC2D5C787}">
  <a:tblStyle styleId="{CA94A78F-4DB3-4B7F-8EAC-AD6FC2D5C787}"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AmaticSC-bold.fntdata"/><Relationship Id="rId23" Type="http://schemas.openxmlformats.org/officeDocument/2006/relationships/font" Target="fonts/AmaticSC-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Comfortaa-bold.fntdata"/><Relationship Id="rId25" Type="http://schemas.openxmlformats.org/officeDocument/2006/relationships/font" Target="fonts/Comfortaa-regular.fntdata"/><Relationship Id="rId27"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 name="Google Shape;52;p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5" name="Google Shape;125;p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4" name="Google Shape;134;p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1" name="Google Shape;141;p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0" name="Google Shape;150;p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0" name="Google Shape;160;p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9" name="Google Shape;169;p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0" name="Google Shape;180;p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 name="Google Shape;60;p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 name="Google Shape;69;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 name="Google Shape;76;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4" name="Google Shape;84;p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 name="Google Shape;92;p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 name="Google Shape;100;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 name="Google Shape;109;p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7" name="Google Shape;117;p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27"/>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5" name="Google Shape;45;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28"/>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28"/>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9" name="Google Shape;49;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 name="Google Shape;13;p1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 name="Google Shape;14;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20"/>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7" name="Google Shape;17;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 name="Google Shape;20;p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1" name="Google Shape;21;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22"/>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5" name="Google Shape;25;p22"/>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6" name="Google Shape;26;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2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2" name="Google Shape;32;p2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3" name="Google Shape;33;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2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6" name="Google Shape;36;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2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0" name="Google Shape;40;p2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2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2" name="Google Shape;42;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descr="A close up of a logo&#10;&#10;Description automatically generated" id="54" name="Google Shape;54;p1"/>
          <p:cNvPicPr preferRelativeResize="0"/>
          <p:nvPr/>
        </p:nvPicPr>
        <p:blipFill rotWithShape="1">
          <a:blip r:embed="rId3">
            <a:alphaModFix/>
          </a:blip>
          <a:srcRect b="0" l="0" r="0" t="0"/>
          <a:stretch/>
        </p:blipFill>
        <p:spPr>
          <a:xfrm>
            <a:off x="587400" y="321825"/>
            <a:ext cx="4733524" cy="1811075"/>
          </a:xfrm>
          <a:prstGeom prst="rect">
            <a:avLst/>
          </a:prstGeom>
          <a:noFill/>
          <a:ln>
            <a:noFill/>
          </a:ln>
        </p:spPr>
      </p:pic>
      <p:sp>
        <p:nvSpPr>
          <p:cNvPr id="55" name="Google Shape;55;p1"/>
          <p:cNvSpPr txBox="1"/>
          <p:nvPr/>
        </p:nvSpPr>
        <p:spPr>
          <a:xfrm>
            <a:off x="226850" y="2276872"/>
            <a:ext cx="6182700" cy="2594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rPr lang="en" sz="1800"/>
              <a:t>Permanent Collection Lesson Plan</a:t>
            </a:r>
            <a:endParaRPr sz="1800"/>
          </a:p>
          <a:p>
            <a:pPr indent="0" lvl="0" marL="0" marR="0" rtl="0" algn="ctr">
              <a:lnSpc>
                <a:spcPct val="100000"/>
              </a:lnSpc>
              <a:spcBef>
                <a:spcPts val="0"/>
              </a:spcBef>
              <a:spcAft>
                <a:spcPts val="0"/>
              </a:spcAft>
              <a:buClr>
                <a:schemeClr val="dk1"/>
              </a:buClr>
              <a:buSzPts val="1100"/>
              <a:buFont typeface="Arial"/>
              <a:buNone/>
            </a:pPr>
            <a:r>
              <a:t/>
            </a:r>
            <a:endParaRPr sz="1800"/>
          </a:p>
          <a:p>
            <a:pPr indent="0" lvl="0" marL="0" marR="0" rtl="0" algn="ctr">
              <a:lnSpc>
                <a:spcPct val="100000"/>
              </a:lnSpc>
              <a:spcBef>
                <a:spcPts val="0"/>
              </a:spcBef>
              <a:spcAft>
                <a:spcPts val="0"/>
              </a:spcAft>
              <a:buClr>
                <a:schemeClr val="dk1"/>
              </a:buClr>
              <a:buSzPts val="1100"/>
              <a:buFont typeface="Arial"/>
              <a:buNone/>
            </a:pPr>
            <a:r>
              <a:rPr lang="en" sz="1800"/>
              <a:t>Visual Arts and Science</a:t>
            </a:r>
            <a:endParaRPr sz="1800"/>
          </a:p>
          <a:p>
            <a:pPr indent="0" lvl="0" marL="0" marR="0" rtl="0" algn="ctr">
              <a:lnSpc>
                <a:spcPct val="100000"/>
              </a:lnSpc>
              <a:spcBef>
                <a:spcPts val="0"/>
              </a:spcBef>
              <a:spcAft>
                <a:spcPts val="0"/>
              </a:spcAft>
              <a:buClr>
                <a:schemeClr val="dk1"/>
              </a:buClr>
              <a:buSzPts val="1100"/>
              <a:buFont typeface="Arial"/>
              <a:buNone/>
            </a:pPr>
            <a:r>
              <a:rPr lang="en" sz="1800"/>
              <a:t>with Charles St. Julien’s </a:t>
            </a:r>
            <a:r>
              <a:rPr i="1" lang="en" sz="1800"/>
              <a:t>Cancer</a:t>
            </a:r>
            <a:endParaRPr i="1" sz="1800"/>
          </a:p>
          <a:p>
            <a:pPr indent="0" lvl="0" marL="0" marR="0" rtl="0" algn="ctr">
              <a:lnSpc>
                <a:spcPct val="100000"/>
              </a:lnSpc>
              <a:spcBef>
                <a:spcPts val="1000"/>
              </a:spcBef>
              <a:spcAft>
                <a:spcPts val="0"/>
              </a:spcAft>
              <a:buClr>
                <a:schemeClr val="dk1"/>
              </a:buClr>
              <a:buSzPts val="1100"/>
              <a:buFont typeface="Arial"/>
              <a:buNone/>
            </a:pPr>
            <a:r>
              <a:rPr lang="en" sz="1800"/>
              <a:t>By Rani Hebert</a:t>
            </a:r>
            <a:endParaRPr sz="1800"/>
          </a:p>
          <a:p>
            <a:pPr indent="0" lvl="0" marL="0" rtl="0" algn="ctr">
              <a:lnSpc>
                <a:spcPct val="100000"/>
              </a:lnSpc>
              <a:spcBef>
                <a:spcPts val="0"/>
              </a:spcBef>
              <a:spcAft>
                <a:spcPts val="0"/>
              </a:spcAft>
              <a:buClr>
                <a:schemeClr val="dk1"/>
              </a:buClr>
              <a:buSzPts val="1800"/>
              <a:buFont typeface="Arial"/>
              <a:buNone/>
            </a:pPr>
            <a:r>
              <a:rPr lang="en" sz="1800">
                <a:solidFill>
                  <a:schemeClr val="dk1"/>
                </a:solidFill>
                <a:latin typeface="Calibri"/>
                <a:ea typeface="Calibri"/>
                <a:cs typeface="Calibri"/>
                <a:sym typeface="Calibri"/>
              </a:rPr>
              <a:t>VIAR 216: Art in Education, Fall 2020</a:t>
            </a:r>
            <a:endParaRPr sz="1800">
              <a:solidFill>
                <a:schemeClr val="dk1"/>
              </a:solidFill>
              <a:latin typeface="Calibri"/>
              <a:ea typeface="Calibri"/>
              <a:cs typeface="Calibri"/>
              <a:sym typeface="Calibri"/>
            </a:endParaRPr>
          </a:p>
          <a:p>
            <a:pPr indent="0" lvl="0" marL="0" rtl="0" algn="ctr">
              <a:lnSpc>
                <a:spcPct val="100000"/>
              </a:lnSpc>
              <a:spcBef>
                <a:spcPts val="0"/>
              </a:spcBef>
              <a:spcAft>
                <a:spcPts val="0"/>
              </a:spcAft>
              <a:buClr>
                <a:schemeClr val="dk1"/>
              </a:buClr>
              <a:buSzPts val="1800"/>
              <a:buFont typeface="Arial"/>
              <a:buNone/>
            </a:pPr>
            <a:r>
              <a:rPr lang="en" sz="1800">
                <a:solidFill>
                  <a:schemeClr val="dk1"/>
                </a:solidFill>
                <a:latin typeface="Calibri"/>
                <a:ea typeface="Calibri"/>
                <a:cs typeface="Calibri"/>
                <a:sym typeface="Calibri"/>
              </a:rPr>
              <a:t>Professor: Dr. Claire Schultz</a:t>
            </a:r>
            <a:endParaRPr sz="1800">
              <a:solidFill>
                <a:schemeClr val="dk1"/>
              </a:solidFill>
              <a:latin typeface="Calibri"/>
              <a:ea typeface="Calibri"/>
              <a:cs typeface="Calibri"/>
              <a:sym typeface="Calibri"/>
            </a:endParaRPr>
          </a:p>
          <a:p>
            <a:pPr indent="0" lvl="0" marL="0" rtl="0" algn="ctr">
              <a:lnSpc>
                <a:spcPct val="100000"/>
              </a:lnSpc>
              <a:spcBef>
                <a:spcPts val="0"/>
              </a:spcBef>
              <a:spcAft>
                <a:spcPts val="0"/>
              </a:spcAft>
              <a:buClr>
                <a:schemeClr val="dk1"/>
              </a:buClr>
              <a:buSzPts val="1800"/>
              <a:buFont typeface="Arial"/>
              <a:buNone/>
            </a:pPr>
            <a:r>
              <a:rPr lang="en" sz="1800">
                <a:solidFill>
                  <a:schemeClr val="dk1"/>
                </a:solidFill>
                <a:latin typeface="Calibri"/>
                <a:ea typeface="Calibri"/>
                <a:cs typeface="Calibri"/>
                <a:sym typeface="Calibri"/>
              </a:rPr>
              <a:t>University of Louisiana at Lafayette</a:t>
            </a:r>
            <a:r>
              <a:rPr lang="en" sz="2000">
                <a:solidFill>
                  <a:schemeClr val="dk1"/>
                </a:solidFill>
                <a:latin typeface="Calibri"/>
                <a:ea typeface="Calibri"/>
                <a:cs typeface="Calibri"/>
                <a:sym typeface="Calibri"/>
              </a:rPr>
              <a:t>  </a:t>
            </a:r>
            <a:r>
              <a:rPr lang="en" sz="2000"/>
              <a:t> </a:t>
            </a:r>
            <a:endParaRPr b="0" i="0" sz="2000" u="none" cap="none" strike="noStrike">
              <a:solidFill>
                <a:srgbClr val="000000"/>
              </a:solidFill>
              <a:latin typeface="Arial"/>
              <a:ea typeface="Arial"/>
              <a:cs typeface="Arial"/>
              <a:sym typeface="Arial"/>
            </a:endParaRPr>
          </a:p>
        </p:txBody>
      </p:sp>
      <p:sp>
        <p:nvSpPr>
          <p:cNvPr id="56" name="Google Shape;56;p1"/>
          <p:cNvSpPr/>
          <p:nvPr/>
        </p:nvSpPr>
        <p:spPr>
          <a:xfrm>
            <a:off x="0" y="487139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57" name="Google Shape;57;p1"/>
          <p:cNvPicPr preferRelativeResize="0"/>
          <p:nvPr/>
        </p:nvPicPr>
        <p:blipFill>
          <a:blip r:embed="rId4">
            <a:alphaModFix/>
          </a:blip>
          <a:stretch>
            <a:fillRect/>
          </a:stretch>
        </p:blipFill>
        <p:spPr>
          <a:xfrm>
            <a:off x="5941250" y="189275"/>
            <a:ext cx="2576400" cy="3864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0"/>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28" name="Google Shape;128;p10"/>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29" name="Google Shape;129;p10"/>
          <p:cNvSpPr txBox="1"/>
          <p:nvPr/>
        </p:nvSpPr>
        <p:spPr>
          <a:xfrm>
            <a:off x="80550" y="144525"/>
            <a:ext cx="8986500" cy="9450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600"/>
              <a:buFont typeface="Arial"/>
              <a:buNone/>
            </a:pPr>
            <a:r>
              <a:rPr b="1" i="0" lang="en" sz="2600" cap="none" strike="noStrike">
                <a:solidFill>
                  <a:srgbClr val="000000"/>
                </a:solidFill>
              </a:rPr>
              <a:t>Materials List</a:t>
            </a:r>
            <a:endParaRPr b="1" i="0" sz="2600" cap="none" strike="noStrike">
              <a:solidFill>
                <a:srgbClr val="000000"/>
              </a:solidFill>
            </a:endParaRPr>
          </a:p>
        </p:txBody>
      </p:sp>
      <p:sp>
        <p:nvSpPr>
          <p:cNvPr id="130" name="Google Shape;130;p10"/>
          <p:cNvSpPr txBox="1"/>
          <p:nvPr/>
        </p:nvSpPr>
        <p:spPr>
          <a:xfrm>
            <a:off x="115050" y="500401"/>
            <a:ext cx="8917500" cy="4142700"/>
          </a:xfrm>
          <a:prstGeom prst="rect">
            <a:avLst/>
          </a:prstGeom>
          <a:noFill/>
          <a:ln>
            <a:noFill/>
          </a:ln>
        </p:spPr>
        <p:txBody>
          <a:bodyPr anchorCtr="0" anchor="t" bIns="68575" lIns="68575" spcFirstLastPara="1" rIns="68575" wrap="square" tIns="68575">
            <a:noAutofit/>
          </a:bodyPr>
          <a:lstStyle/>
          <a:p>
            <a:pPr indent="0" lvl="0" marL="0" marR="0" rtl="0" algn="l">
              <a:lnSpc>
                <a:spcPct val="115000"/>
              </a:lnSpc>
              <a:spcBef>
                <a:spcPts val="1000"/>
              </a:spcBef>
              <a:spcAft>
                <a:spcPts val="0"/>
              </a:spcAft>
              <a:buClr>
                <a:schemeClr val="dk1"/>
              </a:buClr>
              <a:buSzPts val="1100"/>
              <a:buFont typeface="Arial"/>
              <a:buNone/>
            </a:pPr>
            <a:r>
              <a:rPr b="0" i="0" lang="en" sz="2600" u="none" cap="none" strike="noStrike">
                <a:solidFill>
                  <a:schemeClr val="dk1"/>
                </a:solidFill>
                <a:latin typeface="Arial"/>
                <a:ea typeface="Arial"/>
                <a:cs typeface="Arial"/>
                <a:sym typeface="Arial"/>
              </a:rPr>
              <a:t>•</a:t>
            </a:r>
            <a:r>
              <a:rPr b="0" i="0" lang="en" sz="2200" u="none" cap="none" strike="noStrike">
                <a:solidFill>
                  <a:schemeClr val="dk1"/>
                </a:solidFill>
                <a:latin typeface="Arial"/>
                <a:ea typeface="Arial"/>
                <a:cs typeface="Arial"/>
                <a:sym typeface="Arial"/>
              </a:rPr>
              <a:t>Construction paper (multicolored for students to choose and also layer)</a:t>
            </a:r>
            <a:endParaRPr b="0" i="0" sz="2200" u="none" cap="none" strike="noStrike">
              <a:solidFill>
                <a:schemeClr val="dk1"/>
              </a:solidFill>
              <a:latin typeface="Arial"/>
              <a:ea typeface="Arial"/>
              <a:cs typeface="Arial"/>
              <a:sym typeface="Arial"/>
            </a:endParaRPr>
          </a:p>
          <a:p>
            <a:pPr indent="0" lvl="0" marL="0" marR="0" rtl="0" algn="l">
              <a:lnSpc>
                <a:spcPct val="115000"/>
              </a:lnSpc>
              <a:spcBef>
                <a:spcPts val="1000"/>
              </a:spcBef>
              <a:spcAft>
                <a:spcPts val="0"/>
              </a:spcAft>
              <a:buClr>
                <a:schemeClr val="dk1"/>
              </a:buClr>
              <a:buSzPts val="1100"/>
              <a:buFont typeface="Arial"/>
              <a:buNone/>
            </a:pPr>
            <a:r>
              <a:rPr b="0" i="0" lang="en" sz="2200" u="none" cap="none" strike="noStrike">
                <a:solidFill>
                  <a:schemeClr val="dk1"/>
                </a:solidFill>
                <a:latin typeface="Arial"/>
                <a:ea typeface="Arial"/>
                <a:cs typeface="Arial"/>
                <a:sym typeface="Arial"/>
              </a:rPr>
              <a:t>•Dry Media (Pencils, crayons, markers) this is up for student exploration</a:t>
            </a:r>
            <a:endParaRPr b="0" i="0" sz="2200" u="none" cap="none" strike="noStrike">
              <a:solidFill>
                <a:schemeClr val="dk1"/>
              </a:solidFill>
              <a:latin typeface="Arial"/>
              <a:ea typeface="Arial"/>
              <a:cs typeface="Arial"/>
              <a:sym typeface="Arial"/>
            </a:endParaRPr>
          </a:p>
          <a:p>
            <a:pPr indent="0" lvl="0" marL="0" marR="0" rtl="0" algn="l">
              <a:lnSpc>
                <a:spcPct val="115000"/>
              </a:lnSpc>
              <a:spcBef>
                <a:spcPts val="1000"/>
              </a:spcBef>
              <a:spcAft>
                <a:spcPts val="0"/>
              </a:spcAft>
              <a:buClr>
                <a:schemeClr val="dk1"/>
              </a:buClr>
              <a:buSzPts val="1100"/>
              <a:buFont typeface="Arial"/>
              <a:buNone/>
            </a:pPr>
            <a:r>
              <a:rPr b="0" i="0" lang="en" sz="2200" u="none" cap="none" strike="noStrike">
                <a:solidFill>
                  <a:schemeClr val="dk1"/>
                </a:solidFill>
                <a:latin typeface="Arial"/>
                <a:ea typeface="Arial"/>
                <a:cs typeface="Arial"/>
                <a:sym typeface="Arial"/>
              </a:rPr>
              <a:t>•</a:t>
            </a:r>
            <a:r>
              <a:rPr lang="en" sz="2200">
                <a:solidFill>
                  <a:schemeClr val="dk1"/>
                </a:solidFill>
              </a:rPr>
              <a:t>Unconventional multi-</a:t>
            </a:r>
            <a:r>
              <a:rPr b="0" i="0" lang="en" sz="2200" u="none" cap="none" strike="noStrike">
                <a:solidFill>
                  <a:schemeClr val="dk1"/>
                </a:solidFill>
                <a:latin typeface="Arial"/>
                <a:ea typeface="Arial"/>
                <a:cs typeface="Arial"/>
                <a:sym typeface="Arial"/>
              </a:rPr>
              <a:t>media for students to choose from (buttons, sequins, pipe cleaners) things that can explore texture and again allow for students to make connections with.</a:t>
            </a:r>
            <a:endParaRPr b="0" i="0" sz="2200" u="none" cap="none" strike="noStrike">
              <a:solidFill>
                <a:schemeClr val="dk1"/>
              </a:solidFill>
              <a:latin typeface="Arial"/>
              <a:ea typeface="Arial"/>
              <a:cs typeface="Arial"/>
              <a:sym typeface="Arial"/>
            </a:endParaRPr>
          </a:p>
          <a:p>
            <a:pPr indent="0" lvl="0" marL="0" marR="0" rtl="0" algn="l">
              <a:lnSpc>
                <a:spcPct val="115000"/>
              </a:lnSpc>
              <a:spcBef>
                <a:spcPts val="1000"/>
              </a:spcBef>
              <a:spcAft>
                <a:spcPts val="0"/>
              </a:spcAft>
              <a:buClr>
                <a:schemeClr val="dk1"/>
              </a:buClr>
              <a:buSzPts val="1100"/>
              <a:buFont typeface="Arial"/>
              <a:buNone/>
            </a:pPr>
            <a:r>
              <a:rPr b="0" i="0" lang="en" sz="2200" u="none" cap="none" strike="noStrike">
                <a:solidFill>
                  <a:schemeClr val="dk1"/>
                </a:solidFill>
                <a:latin typeface="Arial"/>
                <a:ea typeface="Arial"/>
                <a:cs typeface="Arial"/>
                <a:sym typeface="Arial"/>
              </a:rPr>
              <a:t>•Glue</a:t>
            </a:r>
            <a:endParaRPr b="0" i="0" sz="2200" u="none" cap="none" strike="noStrike">
              <a:solidFill>
                <a:schemeClr val="dk1"/>
              </a:solidFill>
              <a:latin typeface="Arial"/>
              <a:ea typeface="Arial"/>
              <a:cs typeface="Arial"/>
              <a:sym typeface="Arial"/>
            </a:endParaRPr>
          </a:p>
          <a:p>
            <a:pPr indent="0" lvl="0" marL="0" marR="0" rtl="0" algn="l">
              <a:lnSpc>
                <a:spcPct val="115000"/>
              </a:lnSpc>
              <a:spcBef>
                <a:spcPts val="1000"/>
              </a:spcBef>
              <a:spcAft>
                <a:spcPts val="0"/>
              </a:spcAft>
              <a:buClr>
                <a:schemeClr val="dk1"/>
              </a:buClr>
              <a:buSzPts val="1100"/>
              <a:buFont typeface="Arial"/>
              <a:buNone/>
            </a:pPr>
            <a:r>
              <a:rPr b="0" i="0" lang="en" sz="2200" u="none" cap="none" strike="noStrike">
                <a:solidFill>
                  <a:schemeClr val="dk1"/>
                </a:solidFill>
                <a:latin typeface="Arial"/>
                <a:ea typeface="Arial"/>
                <a:cs typeface="Arial"/>
                <a:sym typeface="Arial"/>
              </a:rPr>
              <a:t>•Scissors </a:t>
            </a:r>
            <a:endParaRPr b="0" i="0" sz="2200" u="none" cap="none" strike="noStrike">
              <a:solidFill>
                <a:schemeClr val="dk1"/>
              </a:solidFill>
              <a:latin typeface="Arial"/>
              <a:ea typeface="Arial"/>
              <a:cs typeface="Arial"/>
              <a:sym typeface="Arial"/>
            </a:endParaRPr>
          </a:p>
        </p:txBody>
      </p:sp>
      <p:sp>
        <p:nvSpPr>
          <p:cNvPr id="131" name="Google Shape;131;p10"/>
          <p:cNvSpPr txBox="1"/>
          <p:nvPr/>
        </p:nvSpPr>
        <p:spPr>
          <a:xfrm>
            <a:off x="6406825" y="3422050"/>
            <a:ext cx="3998100" cy="46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1"/>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7" name="Google Shape;137;p11"/>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38" name="Google Shape;138;p11"/>
          <p:cNvSpPr txBox="1"/>
          <p:nvPr/>
        </p:nvSpPr>
        <p:spPr>
          <a:xfrm>
            <a:off x="164975" y="164975"/>
            <a:ext cx="8763300" cy="45432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2800"/>
              <a:buFont typeface="Arial"/>
              <a:buNone/>
            </a:pPr>
            <a:r>
              <a:rPr b="1" i="0" lang="en" sz="2600" cap="none" strike="noStrike">
                <a:solidFill>
                  <a:srgbClr val="000000"/>
                </a:solidFill>
              </a:rPr>
              <a:t>Day 1</a:t>
            </a:r>
            <a:endParaRPr b="1" sz="2600"/>
          </a:p>
          <a:p>
            <a:pPr indent="0" lvl="0" marL="0" marR="0" rtl="0" algn="l">
              <a:lnSpc>
                <a:spcPct val="100000"/>
              </a:lnSpc>
              <a:spcBef>
                <a:spcPts val="0"/>
              </a:spcBef>
              <a:spcAft>
                <a:spcPts val="0"/>
              </a:spcAft>
              <a:buClr>
                <a:schemeClr val="dk1"/>
              </a:buClr>
              <a:buSzPts val="1100"/>
              <a:buFont typeface="Arial"/>
              <a:buNone/>
            </a:pPr>
            <a:r>
              <a:rPr b="0" i="0" lang="en" sz="1600" u="none" cap="none" strike="noStrike">
                <a:solidFill>
                  <a:schemeClr val="dk1"/>
                </a:solidFill>
                <a:latin typeface="Arial"/>
                <a:ea typeface="Arial"/>
                <a:cs typeface="Arial"/>
                <a:sym typeface="Arial"/>
              </a:rPr>
              <a:t>(This lesson would follow a lesson on cells)</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 sz="1600" u="none" cap="none" strike="noStrike">
                <a:solidFill>
                  <a:schemeClr val="dk1"/>
                </a:solidFill>
                <a:latin typeface="Arial"/>
                <a:ea typeface="Arial"/>
                <a:cs typeface="Arial"/>
                <a:sym typeface="Arial"/>
              </a:rPr>
              <a:t>•Review cells by comparing and contrasting different types of cells.</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sz="1600">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b="0" i="0" lang="en" sz="1600" u="none" cap="none" strike="noStrike">
                <a:solidFill>
                  <a:schemeClr val="dk1"/>
                </a:solidFill>
                <a:latin typeface="Arial"/>
                <a:ea typeface="Arial"/>
                <a:cs typeface="Arial"/>
                <a:sym typeface="Arial"/>
              </a:rPr>
              <a:t>•Express how the uniqueness of each cell is important because of the role it plays.</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sz="1600">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b="0" i="0" lang="en" sz="1600" u="none" cap="none" strike="noStrike">
                <a:solidFill>
                  <a:schemeClr val="dk1"/>
                </a:solidFill>
                <a:latin typeface="Arial"/>
                <a:ea typeface="Arial"/>
                <a:cs typeface="Arial"/>
                <a:sym typeface="Arial"/>
              </a:rPr>
              <a:t>•Ask students what kind of role they think they play in the world. Relate this back to the notion that each person is as unique as the different cells.</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sz="1600">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b="0" i="0" lang="en" sz="1600" u="none" cap="none" strike="noStrike">
                <a:solidFill>
                  <a:schemeClr val="dk1"/>
                </a:solidFill>
                <a:latin typeface="Arial"/>
                <a:ea typeface="Arial"/>
                <a:cs typeface="Arial"/>
                <a:sym typeface="Arial"/>
              </a:rPr>
              <a:t>•Introduce the activity to the students.</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sz="1600">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b="0" i="0" lang="en" sz="1600" u="none" cap="none" strike="noStrike">
                <a:solidFill>
                  <a:schemeClr val="dk1"/>
                </a:solidFill>
                <a:latin typeface="Arial"/>
                <a:ea typeface="Arial"/>
                <a:cs typeface="Arial"/>
                <a:sym typeface="Arial"/>
              </a:rPr>
              <a:t>•Allow time for brainstorming: What type of cell? Does this cell represent one main part of who you are or does the cell represent you as a whole? What kind of colors and shapes could be used to express these ideas?</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sz="1600">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b="0" i="0" lang="en" sz="1600" u="none" cap="none" strike="noStrike">
                <a:solidFill>
                  <a:schemeClr val="dk1"/>
                </a:solidFill>
                <a:latin typeface="Arial"/>
                <a:ea typeface="Arial"/>
                <a:cs typeface="Arial"/>
                <a:sym typeface="Arial"/>
              </a:rPr>
              <a:t>•Brainstorm what media they would like to use and what some of the textured media they use will represent to them.</a:t>
            </a:r>
            <a:r>
              <a:rPr b="0" i="0" lang="en" sz="2200" u="none" cap="none" strike="noStrike">
                <a:solidFill>
                  <a:schemeClr val="dk1"/>
                </a:solidFill>
                <a:latin typeface="Arial"/>
                <a:ea typeface="Arial"/>
                <a:cs typeface="Arial"/>
                <a:sym typeface="Arial"/>
              </a:rPr>
              <a:t> </a:t>
            </a:r>
            <a:endParaRPr b="0" i="0" sz="2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800"/>
              </a:spcAft>
              <a:buClr>
                <a:srgbClr val="000000"/>
              </a:buClr>
              <a:buSzPts val="2100"/>
              <a:buFont typeface="Arial"/>
              <a:buNone/>
            </a:pPr>
            <a:r>
              <a:t/>
            </a:r>
            <a:endParaRPr b="0" i="0" sz="2100" u="none" cap="none" strike="noStrike">
              <a:solidFill>
                <a:srgbClr val="000000"/>
              </a:solidFill>
              <a:latin typeface="Comfortaa"/>
              <a:ea typeface="Comfortaa"/>
              <a:cs typeface="Comfortaa"/>
              <a:sym typeface="Comforta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2"/>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4" name="Google Shape;144;p12"/>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45" name="Google Shape;145;p12"/>
          <p:cNvSpPr txBox="1"/>
          <p:nvPr/>
        </p:nvSpPr>
        <p:spPr>
          <a:xfrm>
            <a:off x="790125" y="388694"/>
            <a:ext cx="4925400" cy="9450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Calibri"/>
              <a:ea typeface="Calibri"/>
              <a:cs typeface="Calibri"/>
              <a:sym typeface="Calibri"/>
            </a:endParaRPr>
          </a:p>
        </p:txBody>
      </p:sp>
      <p:sp>
        <p:nvSpPr>
          <p:cNvPr id="146" name="Google Shape;146;p12"/>
          <p:cNvSpPr txBox="1"/>
          <p:nvPr/>
        </p:nvSpPr>
        <p:spPr>
          <a:xfrm>
            <a:off x="0" y="0"/>
            <a:ext cx="5980500" cy="48039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2700"/>
              <a:buFont typeface="Arial"/>
              <a:buNone/>
            </a:pPr>
            <a:r>
              <a:rPr b="1" i="0" lang="en" sz="2600" cap="none" strike="noStrike">
                <a:solidFill>
                  <a:srgbClr val="000000"/>
                </a:solidFill>
              </a:rPr>
              <a:t>Day 2</a:t>
            </a:r>
            <a:endParaRPr b="1" i="0" sz="2600" cap="none" strike="noStrike">
              <a:solidFill>
                <a:srgbClr val="000000"/>
              </a:solidFill>
            </a:endParaRPr>
          </a:p>
          <a:p>
            <a:pPr indent="0" lvl="0" marL="0" marR="0" rtl="0" algn="l">
              <a:lnSpc>
                <a:spcPct val="90000"/>
              </a:lnSpc>
              <a:spcBef>
                <a:spcPts val="1000"/>
              </a:spcBef>
              <a:spcAft>
                <a:spcPts val="0"/>
              </a:spcAft>
              <a:buClr>
                <a:schemeClr val="dk1"/>
              </a:buClr>
              <a:buSzPts val="1100"/>
              <a:buFont typeface="Arial"/>
              <a:buNone/>
            </a:pPr>
            <a:r>
              <a:rPr b="0" i="0" lang="en" sz="2200" u="none" cap="none" strike="noStrike">
                <a:solidFill>
                  <a:schemeClr val="dk1"/>
                </a:solidFill>
                <a:latin typeface="Arial"/>
                <a:ea typeface="Arial"/>
                <a:cs typeface="Arial"/>
                <a:sym typeface="Arial"/>
              </a:rPr>
              <a:t>•Students will begin creating their art projects once they have a solid idea of what about themselves, they want to incorporate into their project.</a:t>
            </a:r>
            <a:endParaRPr b="0" i="0" sz="220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1100"/>
              <a:buFont typeface="Arial"/>
              <a:buNone/>
            </a:pPr>
            <a:r>
              <a:t/>
            </a:r>
            <a:endParaRPr sz="2200">
              <a:solidFill>
                <a:schemeClr val="dk1"/>
              </a:solidFill>
            </a:endParaRPr>
          </a:p>
          <a:p>
            <a:pPr indent="0" lvl="0" marL="0" marR="0" rtl="0" algn="l">
              <a:lnSpc>
                <a:spcPct val="90000"/>
              </a:lnSpc>
              <a:spcBef>
                <a:spcPts val="1000"/>
              </a:spcBef>
              <a:spcAft>
                <a:spcPts val="0"/>
              </a:spcAft>
              <a:buClr>
                <a:schemeClr val="dk1"/>
              </a:buClr>
              <a:buSzPts val="1100"/>
              <a:buFont typeface="Arial"/>
              <a:buNone/>
            </a:pPr>
            <a:r>
              <a:rPr b="0" i="0" lang="en" sz="2200" u="none" cap="none" strike="noStrike">
                <a:solidFill>
                  <a:schemeClr val="dk1"/>
                </a:solidFill>
                <a:latin typeface="Arial"/>
                <a:ea typeface="Arial"/>
                <a:cs typeface="Arial"/>
                <a:sym typeface="Arial"/>
              </a:rPr>
              <a:t>•Students should start by cutting out all shapes they would like to use from the construction paper. Different sizes of the same shape can be used for layering.</a:t>
            </a:r>
            <a:r>
              <a:rPr b="0" i="0" lang="en" sz="2400" u="none" cap="none" strike="noStrike">
                <a:solidFill>
                  <a:schemeClr val="dk1"/>
                </a:solidFill>
                <a:latin typeface="Arial"/>
                <a:ea typeface="Arial"/>
                <a:cs typeface="Arial"/>
                <a:sym typeface="Arial"/>
              </a:rPr>
              <a:t> </a:t>
            </a:r>
            <a:endParaRPr b="0" i="0" sz="24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800"/>
              </a:spcAft>
              <a:buClr>
                <a:srgbClr val="000000"/>
              </a:buClr>
              <a:buSzPts val="1800"/>
              <a:buFont typeface="Arial"/>
              <a:buNone/>
            </a:pPr>
            <a:r>
              <a:t/>
            </a:r>
            <a:endParaRPr b="0" i="0" sz="1800" u="none" cap="none" strike="noStrike">
              <a:solidFill>
                <a:srgbClr val="000000"/>
              </a:solidFill>
              <a:latin typeface="Comfortaa"/>
              <a:ea typeface="Comfortaa"/>
              <a:cs typeface="Comfortaa"/>
              <a:sym typeface="Comfortaa"/>
            </a:endParaRPr>
          </a:p>
        </p:txBody>
      </p:sp>
      <p:pic>
        <p:nvPicPr>
          <p:cNvPr id="147" name="Google Shape;147;p12"/>
          <p:cNvPicPr preferRelativeResize="0"/>
          <p:nvPr/>
        </p:nvPicPr>
        <p:blipFill rotWithShape="1">
          <a:blip r:embed="rId3">
            <a:alphaModFix/>
          </a:blip>
          <a:srcRect b="0" l="0" r="0" t="0"/>
          <a:stretch/>
        </p:blipFill>
        <p:spPr>
          <a:xfrm>
            <a:off x="5980500" y="1333100"/>
            <a:ext cx="2858700" cy="2137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3"/>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3" name="Google Shape;153;p13"/>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54" name="Google Shape;154;p13"/>
          <p:cNvSpPr txBox="1"/>
          <p:nvPr/>
        </p:nvSpPr>
        <p:spPr>
          <a:xfrm>
            <a:off x="3980550" y="400819"/>
            <a:ext cx="4925400" cy="9450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Calibri"/>
              <a:ea typeface="Calibri"/>
              <a:cs typeface="Calibri"/>
              <a:sym typeface="Calibri"/>
            </a:endParaRPr>
          </a:p>
        </p:txBody>
      </p:sp>
      <p:sp>
        <p:nvSpPr>
          <p:cNvPr id="155" name="Google Shape;155;p13"/>
          <p:cNvSpPr txBox="1"/>
          <p:nvPr/>
        </p:nvSpPr>
        <p:spPr>
          <a:xfrm>
            <a:off x="95850" y="400825"/>
            <a:ext cx="5395200" cy="43074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2300"/>
              <a:buFont typeface="Arial"/>
              <a:buNone/>
            </a:pPr>
            <a:r>
              <a:rPr b="1" i="0" lang="en" sz="2600" u="none" cap="none" strike="noStrike">
                <a:solidFill>
                  <a:srgbClr val="000000"/>
                </a:solidFill>
              </a:rPr>
              <a:t>Day 2 Continued </a:t>
            </a:r>
            <a:endParaRPr b="1" i="0" sz="2600" u="none" cap="none" strike="noStrike">
              <a:solidFill>
                <a:srgbClr val="000000"/>
              </a:solidFill>
            </a:endParaRPr>
          </a:p>
          <a:p>
            <a:pPr indent="0" lvl="0" marL="0" marR="0" rtl="0" algn="l">
              <a:lnSpc>
                <a:spcPct val="90000"/>
              </a:lnSpc>
              <a:spcBef>
                <a:spcPts val="1000"/>
              </a:spcBef>
              <a:spcAft>
                <a:spcPts val="0"/>
              </a:spcAft>
              <a:buClr>
                <a:schemeClr val="dk1"/>
              </a:buClr>
              <a:buSzPts val="1100"/>
              <a:buFont typeface="Arial"/>
              <a:buNone/>
            </a:pPr>
            <a:r>
              <a:rPr b="0" i="0" lang="en" sz="2400" u="none" cap="none" strike="noStrike">
                <a:solidFill>
                  <a:schemeClr val="dk1"/>
                </a:solidFill>
                <a:latin typeface="Arial"/>
                <a:ea typeface="Arial"/>
                <a:cs typeface="Arial"/>
                <a:sym typeface="Arial"/>
              </a:rPr>
              <a:t>•I found the most efficient method was to glue</a:t>
            </a:r>
            <a:r>
              <a:rPr lang="en" sz="2400">
                <a:solidFill>
                  <a:schemeClr val="dk1"/>
                </a:solidFill>
              </a:rPr>
              <a:t> the l</a:t>
            </a:r>
            <a:r>
              <a:rPr b="0" i="0" lang="en" sz="2400" u="none" cap="none" strike="noStrike">
                <a:solidFill>
                  <a:schemeClr val="dk1"/>
                </a:solidFill>
                <a:latin typeface="Arial"/>
                <a:ea typeface="Arial"/>
                <a:cs typeface="Arial"/>
                <a:sym typeface="Arial"/>
              </a:rPr>
              <a:t>ayered pieces together first, figure out what placement you want, and then glue the shapes down to the background sheet.</a:t>
            </a:r>
            <a:endParaRPr b="0" i="0" sz="240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1100"/>
              <a:buFont typeface="Arial"/>
              <a:buNone/>
            </a:pPr>
            <a:r>
              <a:rPr b="0" i="0" lang="en" sz="2400" u="none" cap="none" strike="noStrike">
                <a:solidFill>
                  <a:schemeClr val="dk1"/>
                </a:solidFill>
                <a:latin typeface="Arial"/>
                <a:ea typeface="Arial"/>
                <a:cs typeface="Arial"/>
                <a:sym typeface="Arial"/>
              </a:rPr>
              <a:t>•I used marker to create additional layering which can</a:t>
            </a:r>
            <a:r>
              <a:rPr lang="en" sz="2400">
                <a:solidFill>
                  <a:schemeClr val="dk1"/>
                </a:solidFill>
              </a:rPr>
              <a:t> save time</a:t>
            </a:r>
            <a:r>
              <a:rPr b="0" i="0" lang="en" sz="2400" u="none" cap="none" strike="noStrike">
                <a:solidFill>
                  <a:schemeClr val="dk1"/>
                </a:solidFill>
                <a:latin typeface="Arial"/>
                <a:ea typeface="Arial"/>
                <a:cs typeface="Arial"/>
                <a:sym typeface="Arial"/>
              </a:rPr>
              <a:t> versus cutting the shapes out. </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800"/>
              </a:spcAft>
              <a:buClr>
                <a:srgbClr val="000000"/>
              </a:buClr>
              <a:buSzPts val="1900"/>
              <a:buFont typeface="Arial"/>
              <a:buNone/>
            </a:pPr>
            <a:r>
              <a:t/>
            </a:r>
            <a:endParaRPr b="0" i="0" sz="1900" u="none" cap="none" strike="noStrike">
              <a:solidFill>
                <a:srgbClr val="000000"/>
              </a:solidFill>
              <a:latin typeface="Comfortaa"/>
              <a:ea typeface="Comfortaa"/>
              <a:cs typeface="Comfortaa"/>
              <a:sym typeface="Comfortaa"/>
            </a:endParaRPr>
          </a:p>
        </p:txBody>
      </p:sp>
      <p:pic>
        <p:nvPicPr>
          <p:cNvPr id="156" name="Google Shape;156;p13"/>
          <p:cNvPicPr preferRelativeResize="0"/>
          <p:nvPr/>
        </p:nvPicPr>
        <p:blipFill rotWithShape="1">
          <a:blip r:embed="rId3">
            <a:alphaModFix/>
          </a:blip>
          <a:srcRect b="0" l="0" r="0" t="0"/>
          <a:stretch/>
        </p:blipFill>
        <p:spPr>
          <a:xfrm>
            <a:off x="5774450" y="168399"/>
            <a:ext cx="1640750" cy="2179725"/>
          </a:xfrm>
          <a:prstGeom prst="rect">
            <a:avLst/>
          </a:prstGeom>
          <a:noFill/>
          <a:ln>
            <a:noFill/>
          </a:ln>
        </p:spPr>
      </p:pic>
      <p:pic>
        <p:nvPicPr>
          <p:cNvPr id="157" name="Google Shape;157;p13"/>
          <p:cNvPicPr preferRelativeResize="0"/>
          <p:nvPr/>
        </p:nvPicPr>
        <p:blipFill rotWithShape="1">
          <a:blip r:embed="rId4">
            <a:alphaModFix/>
          </a:blip>
          <a:srcRect b="0" l="0" r="0" t="0"/>
          <a:stretch/>
        </p:blipFill>
        <p:spPr>
          <a:xfrm>
            <a:off x="5774450" y="2903475"/>
            <a:ext cx="2401900" cy="1804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4"/>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3" name="Google Shape;163;p14"/>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64" name="Google Shape;164;p14"/>
          <p:cNvSpPr txBox="1"/>
          <p:nvPr/>
        </p:nvSpPr>
        <p:spPr>
          <a:xfrm>
            <a:off x="790125" y="388694"/>
            <a:ext cx="4925400" cy="9450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Calibri"/>
              <a:ea typeface="Calibri"/>
              <a:cs typeface="Calibri"/>
              <a:sym typeface="Calibri"/>
            </a:endParaRPr>
          </a:p>
        </p:txBody>
      </p:sp>
      <p:sp>
        <p:nvSpPr>
          <p:cNvPr id="165" name="Google Shape;165;p14"/>
          <p:cNvSpPr txBox="1"/>
          <p:nvPr/>
        </p:nvSpPr>
        <p:spPr>
          <a:xfrm>
            <a:off x="0" y="0"/>
            <a:ext cx="5980500" cy="48039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2700"/>
              <a:buFont typeface="Arial"/>
              <a:buNone/>
            </a:pPr>
            <a:r>
              <a:rPr b="1" i="0" lang="en" sz="2600" cap="none" strike="noStrike">
                <a:solidFill>
                  <a:srgbClr val="000000"/>
                </a:solidFill>
              </a:rPr>
              <a:t>Day 3</a:t>
            </a:r>
            <a:endParaRPr b="1" i="0" sz="2600" cap="none" strike="noStrike">
              <a:solidFill>
                <a:srgbClr val="000000"/>
              </a:solidFill>
            </a:endParaRPr>
          </a:p>
          <a:p>
            <a:pPr indent="0" lvl="0" marL="0" marR="0" rtl="0" algn="l">
              <a:lnSpc>
                <a:spcPct val="90000"/>
              </a:lnSpc>
              <a:spcBef>
                <a:spcPts val="1000"/>
              </a:spcBef>
              <a:spcAft>
                <a:spcPts val="0"/>
              </a:spcAft>
              <a:buClr>
                <a:schemeClr val="dk1"/>
              </a:buClr>
              <a:buSzPts val="1100"/>
              <a:buFont typeface="Arial"/>
              <a:buNone/>
            </a:pPr>
            <a:r>
              <a:rPr b="0" i="0" lang="en" sz="2700" u="none" cap="none" strike="noStrike">
                <a:solidFill>
                  <a:schemeClr val="dk1"/>
                </a:solidFill>
                <a:latin typeface="Arial"/>
                <a:ea typeface="Arial"/>
                <a:cs typeface="Arial"/>
                <a:sym typeface="Arial"/>
              </a:rPr>
              <a:t>•Students will continue with and finish their projects.</a:t>
            </a:r>
            <a:endParaRPr b="0" i="0" sz="270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1100"/>
              <a:buFont typeface="Arial"/>
              <a:buNone/>
            </a:pPr>
            <a:r>
              <a:t/>
            </a:r>
            <a:endParaRPr sz="2700">
              <a:solidFill>
                <a:schemeClr val="dk1"/>
              </a:solidFill>
            </a:endParaRPr>
          </a:p>
          <a:p>
            <a:pPr indent="0" lvl="0" marL="0" marR="0" rtl="0" algn="l">
              <a:lnSpc>
                <a:spcPct val="90000"/>
              </a:lnSpc>
              <a:spcBef>
                <a:spcPts val="1000"/>
              </a:spcBef>
              <a:spcAft>
                <a:spcPts val="0"/>
              </a:spcAft>
              <a:buClr>
                <a:schemeClr val="dk1"/>
              </a:buClr>
              <a:buSzPts val="1100"/>
              <a:buFont typeface="Arial"/>
              <a:buNone/>
            </a:pPr>
            <a:r>
              <a:rPr b="0" i="0" lang="en" sz="2700" u="none" cap="none" strike="noStrike">
                <a:solidFill>
                  <a:schemeClr val="dk1"/>
                </a:solidFill>
                <a:latin typeface="Arial"/>
                <a:ea typeface="Arial"/>
                <a:cs typeface="Arial"/>
                <a:sym typeface="Arial"/>
              </a:rPr>
              <a:t>•Students can choose from various media to create texture in their art.</a:t>
            </a:r>
            <a:endParaRPr b="0" i="0" sz="270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1100"/>
              <a:buFont typeface="Arial"/>
              <a:buNone/>
            </a:pPr>
            <a:r>
              <a:t/>
            </a:r>
            <a:endParaRPr sz="2700">
              <a:solidFill>
                <a:schemeClr val="dk1"/>
              </a:solidFill>
            </a:endParaRPr>
          </a:p>
          <a:p>
            <a:pPr indent="0" lvl="0" marL="0" marR="0" rtl="0" algn="l">
              <a:lnSpc>
                <a:spcPct val="90000"/>
              </a:lnSpc>
              <a:spcBef>
                <a:spcPts val="1000"/>
              </a:spcBef>
              <a:spcAft>
                <a:spcPts val="0"/>
              </a:spcAft>
              <a:buClr>
                <a:schemeClr val="dk1"/>
              </a:buClr>
              <a:buSzPts val="1100"/>
              <a:buFont typeface="Arial"/>
              <a:buNone/>
            </a:pPr>
            <a:r>
              <a:rPr b="0" i="0" lang="en" sz="2700" u="none" cap="none" strike="noStrike">
                <a:solidFill>
                  <a:schemeClr val="dk1"/>
                </a:solidFill>
                <a:latin typeface="Arial"/>
                <a:ea typeface="Arial"/>
                <a:cs typeface="Arial"/>
                <a:sym typeface="Arial"/>
              </a:rPr>
              <a:t>•Add in other elements chosen by students that mean something to who they are. </a:t>
            </a:r>
            <a:endParaRPr b="0" i="0" sz="27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80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id="166" name="Google Shape;166;p14"/>
          <p:cNvPicPr preferRelativeResize="0"/>
          <p:nvPr/>
        </p:nvPicPr>
        <p:blipFill rotWithShape="1">
          <a:blip r:embed="rId3">
            <a:alphaModFix/>
          </a:blip>
          <a:srcRect b="0" l="0" r="0" t="0"/>
          <a:stretch/>
        </p:blipFill>
        <p:spPr>
          <a:xfrm>
            <a:off x="6106700" y="1501425"/>
            <a:ext cx="2858700" cy="214063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5"/>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2" name="Google Shape;172;p15"/>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73" name="Google Shape;173;p15"/>
          <p:cNvSpPr txBox="1"/>
          <p:nvPr/>
        </p:nvSpPr>
        <p:spPr>
          <a:xfrm>
            <a:off x="3980550" y="400819"/>
            <a:ext cx="4925400" cy="9450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Calibri"/>
              <a:ea typeface="Calibri"/>
              <a:cs typeface="Calibri"/>
              <a:sym typeface="Calibri"/>
            </a:endParaRPr>
          </a:p>
        </p:txBody>
      </p:sp>
      <p:sp>
        <p:nvSpPr>
          <p:cNvPr id="174" name="Google Shape;174;p15"/>
          <p:cNvSpPr txBox="1"/>
          <p:nvPr/>
        </p:nvSpPr>
        <p:spPr>
          <a:xfrm>
            <a:off x="3545625" y="1587600"/>
            <a:ext cx="3218700" cy="1968300"/>
          </a:xfrm>
          <a:prstGeom prst="rect">
            <a:avLst/>
          </a:prstGeom>
          <a:noFill/>
          <a:ln>
            <a:noFill/>
          </a:ln>
        </p:spPr>
        <p:txBody>
          <a:bodyPr anchorCtr="0" anchor="t" bIns="68575" lIns="68575" spcFirstLastPara="1" rIns="68575" wrap="square" tIns="68575">
            <a:noAutofit/>
          </a:bodyPr>
          <a:lstStyle/>
          <a:p>
            <a:pPr indent="0" lvl="0" marL="457200" marR="0" rtl="0" algn="l">
              <a:lnSpc>
                <a:spcPct val="100000"/>
              </a:lnSpc>
              <a:spcBef>
                <a:spcPts val="0"/>
              </a:spcBef>
              <a:spcAft>
                <a:spcPts val="800"/>
              </a:spcAft>
              <a:buClr>
                <a:srgbClr val="000000"/>
              </a:buClr>
              <a:buSzPts val="2700"/>
              <a:buFont typeface="Arial"/>
              <a:buNone/>
            </a:pPr>
            <a:r>
              <a:t/>
            </a:r>
            <a:endParaRPr b="0" i="0" sz="2700" u="none" cap="none" strike="noStrike">
              <a:solidFill>
                <a:srgbClr val="000000"/>
              </a:solidFill>
              <a:latin typeface="Amatic SC"/>
              <a:ea typeface="Amatic SC"/>
              <a:cs typeface="Amatic SC"/>
              <a:sym typeface="Amatic SC"/>
            </a:endParaRPr>
          </a:p>
        </p:txBody>
      </p:sp>
      <p:sp>
        <p:nvSpPr>
          <p:cNvPr id="175" name="Google Shape;175;p15"/>
          <p:cNvSpPr txBox="1"/>
          <p:nvPr/>
        </p:nvSpPr>
        <p:spPr>
          <a:xfrm>
            <a:off x="552900" y="994725"/>
            <a:ext cx="5290200" cy="30432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1000"/>
              </a:spcBef>
              <a:spcAft>
                <a:spcPts val="0"/>
              </a:spcAft>
              <a:buClr>
                <a:schemeClr val="dk1"/>
              </a:buClr>
              <a:buSzPts val="1100"/>
              <a:buFont typeface="Arial"/>
              <a:buNone/>
            </a:pPr>
            <a:r>
              <a:rPr b="0" i="0" lang="en" sz="2200" u="none" cap="none" strike="noStrike">
                <a:solidFill>
                  <a:schemeClr val="dk1"/>
                </a:solidFill>
                <a:latin typeface="Arial"/>
                <a:ea typeface="Arial"/>
                <a:cs typeface="Arial"/>
                <a:sym typeface="Arial"/>
              </a:rPr>
              <a:t>•Students will present their final works of art to the class.</a:t>
            </a:r>
            <a:endParaRPr b="0" i="0" sz="220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1100"/>
              <a:buFont typeface="Arial"/>
              <a:buNone/>
            </a:pPr>
            <a:r>
              <a:t/>
            </a:r>
            <a:endParaRPr sz="2200">
              <a:solidFill>
                <a:schemeClr val="dk1"/>
              </a:solidFill>
            </a:endParaRPr>
          </a:p>
          <a:p>
            <a:pPr indent="0" lvl="0" marL="0" marR="0" rtl="0" algn="l">
              <a:lnSpc>
                <a:spcPct val="90000"/>
              </a:lnSpc>
              <a:spcBef>
                <a:spcPts val="1000"/>
              </a:spcBef>
              <a:spcAft>
                <a:spcPts val="0"/>
              </a:spcAft>
              <a:buClr>
                <a:schemeClr val="dk1"/>
              </a:buClr>
              <a:buSzPts val="1100"/>
              <a:buFont typeface="Arial"/>
              <a:buNone/>
            </a:pPr>
            <a:r>
              <a:rPr b="0" i="0" lang="en" sz="2200" u="none" cap="none" strike="noStrike">
                <a:solidFill>
                  <a:schemeClr val="dk1"/>
                </a:solidFill>
                <a:latin typeface="Arial"/>
                <a:ea typeface="Arial"/>
                <a:cs typeface="Arial"/>
                <a:sym typeface="Arial"/>
              </a:rPr>
              <a:t>•They should discuss what kind of cell they have made, what it represents, and why they chose certain shapes, colors and textures in regards to what they wanted the art to say about themselves.</a:t>
            </a:r>
            <a:r>
              <a:rPr b="0" i="0" lang="en" sz="2400" u="none" cap="none" strike="noStrike">
                <a:solidFill>
                  <a:schemeClr val="dk1"/>
                </a:solidFill>
                <a:latin typeface="Arial"/>
                <a:ea typeface="Arial"/>
                <a:cs typeface="Arial"/>
                <a:sym typeface="Arial"/>
              </a:rPr>
              <a:t> </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Comfortaa"/>
              <a:ea typeface="Comfortaa"/>
              <a:cs typeface="Comfortaa"/>
              <a:sym typeface="Comfortaa"/>
            </a:endParaRPr>
          </a:p>
        </p:txBody>
      </p:sp>
      <p:sp>
        <p:nvSpPr>
          <p:cNvPr id="176" name="Google Shape;176;p15"/>
          <p:cNvSpPr txBox="1"/>
          <p:nvPr/>
        </p:nvSpPr>
        <p:spPr>
          <a:xfrm>
            <a:off x="213250" y="267400"/>
            <a:ext cx="2902200" cy="475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700"/>
              <a:buFont typeface="Arial"/>
              <a:buNone/>
            </a:pPr>
            <a:r>
              <a:rPr b="1" i="0" lang="en" sz="2600" u="none" cap="none" strike="noStrike">
                <a:solidFill>
                  <a:srgbClr val="000000"/>
                </a:solidFill>
              </a:rPr>
              <a:t>Day 4</a:t>
            </a:r>
            <a:endParaRPr b="1" i="0" sz="2600" u="none" cap="none" strike="noStrike">
              <a:solidFill>
                <a:srgbClr val="000000"/>
              </a:solidFill>
            </a:endParaRPr>
          </a:p>
        </p:txBody>
      </p:sp>
      <p:pic>
        <p:nvPicPr>
          <p:cNvPr id="177" name="Google Shape;177;p15"/>
          <p:cNvPicPr preferRelativeResize="0"/>
          <p:nvPr/>
        </p:nvPicPr>
        <p:blipFill rotWithShape="1">
          <a:blip r:embed="rId3">
            <a:alphaModFix/>
          </a:blip>
          <a:srcRect b="0" l="0" r="0" t="0"/>
          <a:stretch/>
        </p:blipFill>
        <p:spPr>
          <a:xfrm>
            <a:off x="5843100" y="743201"/>
            <a:ext cx="3062849" cy="230637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6"/>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3" name="Google Shape;183;p16"/>
          <p:cNvSpPr txBox="1"/>
          <p:nvPr/>
        </p:nvSpPr>
        <p:spPr>
          <a:xfrm>
            <a:off x="213250" y="0"/>
            <a:ext cx="6415800" cy="475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700"/>
              <a:buFont typeface="Arial"/>
              <a:buNone/>
            </a:pPr>
            <a:r>
              <a:rPr b="1" i="0" lang="en" sz="2000" u="none" cap="none" strike="noStrike">
                <a:solidFill>
                  <a:srgbClr val="000000"/>
                </a:solidFill>
              </a:rPr>
              <a:t>Assessment and Rubric </a:t>
            </a:r>
            <a:endParaRPr b="1" i="0" sz="2000" u="none" cap="none" strike="noStrike">
              <a:solidFill>
                <a:srgbClr val="000000"/>
              </a:solidFill>
            </a:endParaRPr>
          </a:p>
        </p:txBody>
      </p:sp>
      <p:graphicFrame>
        <p:nvGraphicFramePr>
          <p:cNvPr id="184" name="Google Shape;184;p16"/>
          <p:cNvGraphicFramePr/>
          <p:nvPr/>
        </p:nvGraphicFramePr>
        <p:xfrm>
          <a:off x="1251675" y="362894"/>
          <a:ext cx="3000000" cy="3000000"/>
        </p:xfrm>
        <a:graphic>
          <a:graphicData uri="http://schemas.openxmlformats.org/drawingml/2006/table">
            <a:tbl>
              <a:tblPr>
                <a:noFill/>
                <a:tableStyleId>{CA94A78F-4DB3-4B7F-8EAC-AD6FC2D5C787}</a:tableStyleId>
              </a:tblPr>
              <a:tblGrid>
                <a:gridCol w="1921950"/>
                <a:gridCol w="1921950"/>
                <a:gridCol w="1921950"/>
                <a:gridCol w="1921950"/>
              </a:tblGrid>
              <a:tr h="469450">
                <a:tc>
                  <a:txBody>
                    <a:bodyPr/>
                    <a:lstStyle/>
                    <a:p>
                      <a:pPr indent="0" lvl="0" marL="0" marR="0" rtl="0" algn="l">
                        <a:lnSpc>
                          <a:spcPct val="107000"/>
                        </a:lnSpc>
                        <a:spcBef>
                          <a:spcPts val="0"/>
                        </a:spcBef>
                        <a:spcAft>
                          <a:spcPts val="0"/>
                        </a:spcAft>
                        <a:buClr>
                          <a:srgbClr val="000000"/>
                        </a:buClr>
                        <a:buSzPts val="1300"/>
                        <a:buFont typeface="Arial"/>
                        <a:buNone/>
                      </a:pPr>
                      <a:r>
                        <a:rPr b="1" lang="en" sz="1300" u="none" cap="none" strike="noStrike"/>
                        <a:t>Objective</a:t>
                      </a:r>
                      <a:endParaRPr b="1" sz="1300" u="none" cap="none" strike="noStrike"/>
                    </a:p>
                  </a:txBody>
                  <a:tcPr marT="91425" marB="91425" marR="91425" marL="91425"/>
                </a:tc>
                <a:tc>
                  <a:txBody>
                    <a:bodyPr/>
                    <a:lstStyle/>
                    <a:p>
                      <a:pPr indent="0" lvl="0" marL="0" marR="0" rtl="0" algn="l">
                        <a:lnSpc>
                          <a:spcPct val="107000"/>
                        </a:lnSpc>
                        <a:spcBef>
                          <a:spcPts val="0"/>
                        </a:spcBef>
                        <a:spcAft>
                          <a:spcPts val="0"/>
                        </a:spcAft>
                        <a:buClr>
                          <a:srgbClr val="000000"/>
                        </a:buClr>
                        <a:buSzPts val="1600"/>
                        <a:buFont typeface="Arial"/>
                        <a:buNone/>
                      </a:pPr>
                      <a:r>
                        <a:rPr b="1" lang="en" sz="1600" u="none" cap="none" strike="noStrike"/>
                        <a:t>Exceeds</a:t>
                      </a:r>
                      <a:endParaRPr b="1" sz="1600" u="none" cap="none" strike="noStrike"/>
                    </a:p>
                  </a:txBody>
                  <a:tcPr marT="91425" marB="91425" marR="91425" marL="91425"/>
                </a:tc>
                <a:tc>
                  <a:txBody>
                    <a:bodyPr/>
                    <a:lstStyle/>
                    <a:p>
                      <a:pPr indent="0" lvl="0" marL="0" marR="0" rtl="0" algn="l">
                        <a:lnSpc>
                          <a:spcPct val="107000"/>
                        </a:lnSpc>
                        <a:spcBef>
                          <a:spcPts val="0"/>
                        </a:spcBef>
                        <a:spcAft>
                          <a:spcPts val="0"/>
                        </a:spcAft>
                        <a:buClr>
                          <a:srgbClr val="000000"/>
                        </a:buClr>
                        <a:buSzPts val="1600"/>
                        <a:buFont typeface="Arial"/>
                        <a:buNone/>
                      </a:pPr>
                      <a:r>
                        <a:rPr b="1" lang="en" sz="1600" u="none" cap="none" strike="noStrike"/>
                        <a:t>Meets</a:t>
                      </a:r>
                      <a:endParaRPr b="1" sz="1600" u="none" cap="none" strike="noStrike"/>
                    </a:p>
                  </a:txBody>
                  <a:tcPr marT="91425" marB="91425" marR="91425" marL="91425"/>
                </a:tc>
                <a:tc>
                  <a:txBody>
                    <a:bodyPr/>
                    <a:lstStyle/>
                    <a:p>
                      <a:pPr indent="0" lvl="0" marL="0" marR="0" rtl="0" algn="l">
                        <a:lnSpc>
                          <a:spcPct val="107000"/>
                        </a:lnSpc>
                        <a:spcBef>
                          <a:spcPts val="0"/>
                        </a:spcBef>
                        <a:spcAft>
                          <a:spcPts val="0"/>
                        </a:spcAft>
                        <a:buClr>
                          <a:srgbClr val="000000"/>
                        </a:buClr>
                        <a:buSzPts val="1600"/>
                        <a:buFont typeface="Arial"/>
                        <a:buNone/>
                      </a:pPr>
                      <a:r>
                        <a:rPr b="1" lang="en" sz="1600" u="none" cap="none" strike="noStrike"/>
                        <a:t>Does not meet</a:t>
                      </a:r>
                      <a:endParaRPr b="1" sz="1600" u="none" cap="none" strike="noStrike"/>
                    </a:p>
                  </a:txBody>
                  <a:tcPr marT="91425" marB="91425" marR="91425" marL="91425"/>
                </a:tc>
              </a:tr>
              <a:tr h="760300">
                <a:tc>
                  <a:txBody>
                    <a:bodyPr/>
                    <a:lstStyle/>
                    <a:p>
                      <a:pPr indent="0" lvl="0" marL="0" marR="0" rtl="0" algn="l">
                        <a:lnSpc>
                          <a:spcPct val="107000"/>
                        </a:lnSpc>
                        <a:spcBef>
                          <a:spcPts val="0"/>
                        </a:spcBef>
                        <a:spcAft>
                          <a:spcPts val="0"/>
                        </a:spcAft>
                        <a:buClr>
                          <a:srgbClr val="000000"/>
                        </a:buClr>
                        <a:buSzPts val="900"/>
                        <a:buFont typeface="Arial"/>
                        <a:buNone/>
                      </a:pPr>
                      <a:r>
                        <a:rPr lang="en" sz="900" u="none" cap="none" strike="noStrike"/>
                        <a:t>Student’s work is unique and shows individuality. It is clear through their elements what they are trying to say.</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760300">
                <a:tc>
                  <a:txBody>
                    <a:bodyPr/>
                    <a:lstStyle/>
                    <a:p>
                      <a:pPr indent="0" lvl="0" marL="0" marR="0" rtl="0" algn="l">
                        <a:lnSpc>
                          <a:spcPct val="107000"/>
                        </a:lnSpc>
                        <a:spcBef>
                          <a:spcPts val="0"/>
                        </a:spcBef>
                        <a:spcAft>
                          <a:spcPts val="0"/>
                        </a:spcAft>
                        <a:buClr>
                          <a:srgbClr val="000000"/>
                        </a:buClr>
                        <a:buSzPts val="900"/>
                        <a:buFont typeface="Arial"/>
                        <a:buNone/>
                      </a:pPr>
                      <a:r>
                        <a:rPr lang="en" sz="900" u="none" cap="none" strike="noStrike"/>
                        <a:t>Student demonstrates color being used as emotion to further the identity they want to show.</a:t>
                      </a:r>
                      <a:endParaRPr sz="900" u="none" cap="none" strike="noStrike"/>
                    </a:p>
                  </a:txBody>
                  <a:tcPr marT="91425" marB="91425" marR="91425" marL="91425"/>
                </a:tc>
                <a:tc>
                  <a:txBody>
                    <a:bodyPr/>
                    <a:lstStyle/>
                    <a:p>
                      <a:pPr indent="0" lvl="0" marL="0" marR="0" rtl="0" algn="l">
                        <a:lnSpc>
                          <a:spcPct val="107000"/>
                        </a:lnSpc>
                        <a:spcBef>
                          <a:spcPts val="0"/>
                        </a:spcBef>
                        <a:spcAft>
                          <a:spcPts val="0"/>
                        </a:spcAft>
                        <a:buClr>
                          <a:srgbClr val="000000"/>
                        </a:buClr>
                        <a:buSzPts val="1200"/>
                        <a:buFont typeface="Arial"/>
                        <a:buNone/>
                      </a:pPr>
                      <a:r>
                        <a:rPr lang="en" sz="1200" u="none" cap="none" strike="noStrike"/>
                        <a:t> </a:t>
                      </a:r>
                      <a:endParaRPr sz="1200" u="none" cap="none" strike="noStrike"/>
                    </a:p>
                  </a:txBody>
                  <a:tcPr marT="91425" marB="91425" marR="91425" marL="91425"/>
                </a:tc>
                <a:tc>
                  <a:txBody>
                    <a:bodyPr/>
                    <a:lstStyle/>
                    <a:p>
                      <a:pPr indent="0" lvl="0" marL="0" marR="0" rtl="0" algn="l">
                        <a:lnSpc>
                          <a:spcPct val="107000"/>
                        </a:lnSpc>
                        <a:spcBef>
                          <a:spcPts val="0"/>
                        </a:spcBef>
                        <a:spcAft>
                          <a:spcPts val="0"/>
                        </a:spcAft>
                        <a:buClr>
                          <a:srgbClr val="000000"/>
                        </a:buClr>
                        <a:buSzPts val="1200"/>
                        <a:buFont typeface="Arial"/>
                        <a:buNone/>
                      </a:pPr>
                      <a:r>
                        <a:rPr lang="en" sz="1200" u="none" cap="none" strike="noStrike"/>
                        <a:t> </a:t>
                      </a:r>
                      <a:endParaRPr sz="1200" u="none" cap="none" strike="noStrike"/>
                    </a:p>
                  </a:txBody>
                  <a:tcPr marT="91425" marB="91425" marR="91425" marL="91425"/>
                </a:tc>
                <a:tc>
                  <a:txBody>
                    <a:bodyPr/>
                    <a:lstStyle/>
                    <a:p>
                      <a:pPr indent="0" lvl="0" marL="0" marR="0" rtl="0" algn="l">
                        <a:lnSpc>
                          <a:spcPct val="107000"/>
                        </a:lnSpc>
                        <a:spcBef>
                          <a:spcPts val="0"/>
                        </a:spcBef>
                        <a:spcAft>
                          <a:spcPts val="0"/>
                        </a:spcAft>
                        <a:buClr>
                          <a:srgbClr val="000000"/>
                        </a:buClr>
                        <a:buSzPts val="1200"/>
                        <a:buFont typeface="Arial"/>
                        <a:buNone/>
                      </a:pPr>
                      <a:r>
                        <a:rPr lang="en" sz="1200" u="none" cap="none" strike="noStrike"/>
                        <a:t> </a:t>
                      </a:r>
                      <a:endParaRPr sz="1200" u="none" cap="none" strike="noStrike"/>
                    </a:p>
                  </a:txBody>
                  <a:tcPr marT="91425" marB="91425" marR="91425" marL="91425"/>
                </a:tc>
              </a:tr>
              <a:tr h="466775">
                <a:tc>
                  <a:txBody>
                    <a:bodyPr/>
                    <a:lstStyle/>
                    <a:p>
                      <a:pPr indent="0" lvl="0" marL="0" marR="0" rtl="0" algn="l">
                        <a:lnSpc>
                          <a:spcPct val="107000"/>
                        </a:lnSpc>
                        <a:spcBef>
                          <a:spcPts val="0"/>
                        </a:spcBef>
                        <a:spcAft>
                          <a:spcPts val="0"/>
                        </a:spcAft>
                        <a:buClr>
                          <a:srgbClr val="000000"/>
                        </a:buClr>
                        <a:buSzPts val="900"/>
                        <a:buFont typeface="Arial"/>
                        <a:buNone/>
                      </a:pPr>
                      <a:r>
                        <a:rPr lang="en" sz="900" u="none" cap="none" strike="noStrike"/>
                        <a:t>Students art displays shape, texture, and multi colors.</a:t>
                      </a:r>
                      <a:endParaRPr sz="900" u="none" cap="none" strike="noStrike"/>
                    </a:p>
                  </a:txBody>
                  <a:tcPr marT="91425" marB="91425" marR="91425" marL="91425"/>
                </a:tc>
                <a:tc>
                  <a:txBody>
                    <a:bodyPr/>
                    <a:lstStyle/>
                    <a:p>
                      <a:pPr indent="0" lvl="0" marL="0" marR="0" rtl="0" algn="l">
                        <a:lnSpc>
                          <a:spcPct val="107000"/>
                        </a:lnSpc>
                        <a:spcBef>
                          <a:spcPts val="0"/>
                        </a:spcBef>
                        <a:spcAft>
                          <a:spcPts val="0"/>
                        </a:spcAft>
                        <a:buClr>
                          <a:srgbClr val="000000"/>
                        </a:buClr>
                        <a:buSzPts val="1200"/>
                        <a:buFont typeface="Arial"/>
                        <a:buNone/>
                      </a:pPr>
                      <a:r>
                        <a:rPr lang="en" sz="1200" u="none" cap="none" strike="noStrike"/>
                        <a:t> </a:t>
                      </a:r>
                      <a:endParaRPr sz="1200" u="none" cap="none" strike="noStrike"/>
                    </a:p>
                  </a:txBody>
                  <a:tcPr marT="91425" marB="91425" marR="91425" marL="91425"/>
                </a:tc>
                <a:tc>
                  <a:txBody>
                    <a:bodyPr/>
                    <a:lstStyle/>
                    <a:p>
                      <a:pPr indent="0" lvl="0" marL="0" marR="0" rtl="0" algn="l">
                        <a:lnSpc>
                          <a:spcPct val="107000"/>
                        </a:lnSpc>
                        <a:spcBef>
                          <a:spcPts val="0"/>
                        </a:spcBef>
                        <a:spcAft>
                          <a:spcPts val="0"/>
                        </a:spcAft>
                        <a:buClr>
                          <a:srgbClr val="000000"/>
                        </a:buClr>
                        <a:buSzPts val="1200"/>
                        <a:buFont typeface="Arial"/>
                        <a:buNone/>
                      </a:pPr>
                      <a:r>
                        <a:rPr lang="en" sz="1200" u="none" cap="none" strike="noStrike"/>
                        <a:t> </a:t>
                      </a:r>
                      <a:endParaRPr sz="1200" u="none" cap="none" strike="noStrike"/>
                    </a:p>
                  </a:txBody>
                  <a:tcPr marT="91425" marB="91425" marR="91425" marL="91425"/>
                </a:tc>
                <a:tc>
                  <a:txBody>
                    <a:bodyPr/>
                    <a:lstStyle/>
                    <a:p>
                      <a:pPr indent="0" lvl="0" marL="0" marR="0" rtl="0" algn="l">
                        <a:lnSpc>
                          <a:spcPct val="107000"/>
                        </a:lnSpc>
                        <a:spcBef>
                          <a:spcPts val="0"/>
                        </a:spcBef>
                        <a:spcAft>
                          <a:spcPts val="0"/>
                        </a:spcAft>
                        <a:buClr>
                          <a:srgbClr val="000000"/>
                        </a:buClr>
                        <a:buSzPts val="1200"/>
                        <a:buFont typeface="Arial"/>
                        <a:buNone/>
                      </a:pPr>
                      <a:r>
                        <a:rPr lang="en" sz="1200" u="none" cap="none" strike="noStrike"/>
                        <a:t> </a:t>
                      </a:r>
                      <a:endParaRPr sz="1200" u="none" cap="none" strike="noStrike"/>
                    </a:p>
                  </a:txBody>
                  <a:tcPr marT="91425" marB="91425" marR="91425" marL="91425"/>
                </a:tc>
              </a:tr>
              <a:tr h="882850">
                <a:tc>
                  <a:txBody>
                    <a:bodyPr/>
                    <a:lstStyle/>
                    <a:p>
                      <a:pPr indent="0" lvl="0" marL="0" marR="0" rtl="0" algn="l">
                        <a:lnSpc>
                          <a:spcPct val="107000"/>
                        </a:lnSpc>
                        <a:spcBef>
                          <a:spcPts val="0"/>
                        </a:spcBef>
                        <a:spcAft>
                          <a:spcPts val="0"/>
                        </a:spcAft>
                        <a:buClr>
                          <a:srgbClr val="000000"/>
                        </a:buClr>
                        <a:buSzPts val="900"/>
                        <a:buFont typeface="Arial"/>
                        <a:buNone/>
                      </a:pPr>
                      <a:r>
                        <a:rPr lang="en" sz="900" u="none" cap="none" strike="noStrike"/>
                        <a:t>Student uses understanding of biological cells to create their own unique cells with parts that work together to support the entire idea of what they are trying to portray.</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1053825">
                <a:tc>
                  <a:txBody>
                    <a:bodyPr/>
                    <a:lstStyle/>
                    <a:p>
                      <a:pPr indent="0" lvl="0" marL="0" marR="0" rtl="0" algn="l">
                        <a:lnSpc>
                          <a:spcPct val="107000"/>
                        </a:lnSpc>
                        <a:spcBef>
                          <a:spcPts val="0"/>
                        </a:spcBef>
                        <a:spcAft>
                          <a:spcPts val="0"/>
                        </a:spcAft>
                        <a:buClr>
                          <a:srgbClr val="000000"/>
                        </a:buClr>
                        <a:buSzPts val="900"/>
                        <a:buFont typeface="Arial"/>
                        <a:buNone/>
                      </a:pPr>
                      <a:r>
                        <a:rPr lang="en" sz="900" u="none" cap="none" strike="noStrike"/>
                        <a:t>Presentation and explanation of art supports the student’s work, and helps the class come to a better understanding of who the student is.</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2"/>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3" name="Google Shape;63;p2"/>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64" name="Google Shape;64;p2"/>
          <p:cNvSpPr txBox="1"/>
          <p:nvPr/>
        </p:nvSpPr>
        <p:spPr>
          <a:xfrm>
            <a:off x="1959450" y="243819"/>
            <a:ext cx="4925400" cy="9450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900"/>
              <a:buFont typeface="Arial"/>
              <a:buNone/>
            </a:pPr>
            <a:r>
              <a:rPr b="1" i="0" lang="en" sz="2900" cap="none" strike="noStrike">
                <a:solidFill>
                  <a:srgbClr val="000000"/>
                </a:solidFill>
              </a:rPr>
              <a:t>Brief </a:t>
            </a:r>
            <a:r>
              <a:rPr b="1" lang="en" sz="2900"/>
              <a:t>Overview</a:t>
            </a:r>
            <a:endParaRPr b="1" i="0" sz="2900" cap="none" strike="noStrike">
              <a:solidFill>
                <a:srgbClr val="000000"/>
              </a:solidFill>
            </a:endParaRPr>
          </a:p>
          <a:p>
            <a:pPr indent="0" lvl="0" marL="0" marR="0" rtl="0" algn="l">
              <a:lnSpc>
                <a:spcPct val="100000"/>
              </a:lnSpc>
              <a:spcBef>
                <a:spcPts val="0"/>
              </a:spcBef>
              <a:spcAft>
                <a:spcPts val="0"/>
              </a:spcAft>
              <a:buClr>
                <a:srgbClr val="000000"/>
              </a:buClr>
              <a:buSzPts val="2900"/>
              <a:buFont typeface="Arial"/>
              <a:buNone/>
            </a:pPr>
            <a:r>
              <a:t/>
            </a:r>
            <a:endParaRPr b="1" i="0" sz="2900" u="sng" cap="none" strike="noStrike">
              <a:solidFill>
                <a:srgbClr val="000000"/>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2900"/>
              <a:buFont typeface="Arial"/>
              <a:buNone/>
            </a:pPr>
            <a:r>
              <a:t/>
            </a:r>
            <a:endParaRPr b="1" i="0" sz="2900" u="sng" cap="none" strike="noStrike">
              <a:solidFill>
                <a:srgbClr val="000000"/>
              </a:solidFill>
              <a:latin typeface="Comfortaa"/>
              <a:ea typeface="Comfortaa"/>
              <a:cs typeface="Comfortaa"/>
              <a:sym typeface="Comfortaa"/>
            </a:endParaRPr>
          </a:p>
        </p:txBody>
      </p:sp>
      <p:sp>
        <p:nvSpPr>
          <p:cNvPr id="65" name="Google Shape;65;p2"/>
          <p:cNvSpPr txBox="1"/>
          <p:nvPr/>
        </p:nvSpPr>
        <p:spPr>
          <a:xfrm>
            <a:off x="4253175" y="2354475"/>
            <a:ext cx="4198500" cy="16995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80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66" name="Google Shape;66;p2"/>
          <p:cNvSpPr txBox="1"/>
          <p:nvPr/>
        </p:nvSpPr>
        <p:spPr>
          <a:xfrm>
            <a:off x="181500" y="842400"/>
            <a:ext cx="8781000" cy="34587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1200"/>
              </a:spcBef>
              <a:spcAft>
                <a:spcPts val="1200"/>
              </a:spcAft>
              <a:buClr>
                <a:srgbClr val="000000"/>
              </a:buClr>
              <a:buSzPts val="1100"/>
              <a:buFont typeface="Arial"/>
              <a:buNone/>
            </a:pPr>
            <a:r>
              <a:rPr i="0" lang="en" sz="1700" u="none" cap="none" strike="noStrike">
                <a:solidFill>
                  <a:srgbClr val="000000"/>
                </a:solidFill>
              </a:rPr>
              <a:t>In this lesson, students will create their own unique cell/cells based on the knowledge they have gained about cells during previous science lessons. The cells they create will also in some form represent themselves. Students’ cells do not have to be real or “anatomically correct.” This activity is more about being creative and showing a little bit about themselves, or </a:t>
            </a:r>
            <a:r>
              <a:rPr lang="en" sz="1700"/>
              <a:t>as a</a:t>
            </a:r>
            <a:r>
              <a:rPr i="0" lang="en" sz="1700" u="none" cap="none" strike="noStrike">
                <a:solidFill>
                  <a:srgbClr val="000000"/>
                </a:solidFill>
              </a:rPr>
              <a:t> pun, “themCELLs.” The purpose of this lesson is to encourage students to think creatively, find out what makes them them, and see that art and science are not </a:t>
            </a:r>
            <a:r>
              <a:rPr lang="en" sz="1700"/>
              <a:t>distant from</a:t>
            </a:r>
            <a:r>
              <a:rPr i="0" lang="en" sz="1700" u="none" cap="none" strike="noStrike">
                <a:solidFill>
                  <a:srgbClr val="000000"/>
                </a:solidFill>
              </a:rPr>
              <a:t> one another. This lesson was inspired by Charles W. St. Julien’s work </a:t>
            </a:r>
            <a:r>
              <a:rPr i="1" lang="en" sz="1700" u="none" cap="none" strike="noStrike">
                <a:solidFill>
                  <a:srgbClr val="000000"/>
                </a:solidFill>
              </a:rPr>
              <a:t>Cancer</a:t>
            </a:r>
            <a:r>
              <a:rPr lang="en" sz="1700" u="none" cap="none" strike="noStrike">
                <a:solidFill>
                  <a:srgbClr val="000000"/>
                </a:solidFill>
              </a:rPr>
              <a:t>.</a:t>
            </a:r>
            <a:r>
              <a:rPr i="0" lang="en" sz="1700" u="none" cap="none" strike="noStrike">
                <a:solidFill>
                  <a:srgbClr val="000000"/>
                </a:solidFill>
              </a:rPr>
              <a:t> The work is abstract and looks like a fun funky version of cells you might see under a microscope. This is where the idea for students to make unique versions of their own cells came from. </a:t>
            </a:r>
            <a:endParaRPr i="0" sz="1700" u="none" cap="none" strike="noStrike">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3"/>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2" name="Google Shape;72;p3"/>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73" name="Google Shape;73;p3"/>
          <p:cNvSpPr txBox="1"/>
          <p:nvPr/>
        </p:nvSpPr>
        <p:spPr>
          <a:xfrm>
            <a:off x="118950" y="353700"/>
            <a:ext cx="8906100" cy="4437900"/>
          </a:xfrm>
          <a:prstGeom prst="rect">
            <a:avLst/>
          </a:prstGeom>
          <a:noFill/>
          <a:ln>
            <a:noFill/>
          </a:ln>
        </p:spPr>
        <p:txBody>
          <a:bodyPr anchorCtr="0" anchor="t" bIns="68575" lIns="68575" spcFirstLastPara="1" rIns="68575" wrap="square" tIns="68575">
            <a:noAutofit/>
          </a:bodyPr>
          <a:lstStyle/>
          <a:p>
            <a:pPr indent="0" lvl="0" marL="0" marR="0" rtl="0" algn="l">
              <a:lnSpc>
                <a:spcPct val="115000"/>
              </a:lnSpc>
              <a:spcBef>
                <a:spcPts val="1000"/>
              </a:spcBef>
              <a:spcAft>
                <a:spcPts val="0"/>
              </a:spcAft>
              <a:buClr>
                <a:schemeClr val="dk1"/>
              </a:buClr>
              <a:buSzPts val="1100"/>
              <a:buFont typeface="Arial"/>
              <a:buNone/>
            </a:pPr>
            <a:r>
              <a:rPr b="1" i="0" lang="en" sz="1800" u="none" cap="none" strike="noStrike">
                <a:solidFill>
                  <a:schemeClr val="dk1"/>
                </a:solidFill>
              </a:rPr>
              <a:t>Grade Level (Range): </a:t>
            </a:r>
            <a:r>
              <a:rPr i="0" lang="en" sz="1800" u="none" cap="none" strike="noStrike">
                <a:solidFill>
                  <a:schemeClr val="dk1"/>
                </a:solidFill>
              </a:rPr>
              <a:t>3-5</a:t>
            </a:r>
            <a:endParaRPr i="0" sz="1800" u="none" cap="none" strike="noStrike">
              <a:solidFill>
                <a:schemeClr val="dk1"/>
              </a:solidFill>
            </a:endParaRPr>
          </a:p>
          <a:p>
            <a:pPr indent="0" lvl="0" marL="0" marR="0" rtl="0" algn="l">
              <a:lnSpc>
                <a:spcPct val="115000"/>
              </a:lnSpc>
              <a:spcBef>
                <a:spcPts val="1000"/>
              </a:spcBef>
              <a:spcAft>
                <a:spcPts val="0"/>
              </a:spcAft>
              <a:buClr>
                <a:schemeClr val="dk1"/>
              </a:buClr>
              <a:buSzPts val="1100"/>
              <a:buFont typeface="Arial"/>
              <a:buNone/>
            </a:pPr>
            <a:r>
              <a:rPr b="1" i="0" lang="en" sz="1800" u="none" cap="none" strike="noStrike">
                <a:solidFill>
                  <a:schemeClr val="dk1"/>
                </a:solidFill>
              </a:rPr>
              <a:t>Integration Content Areas</a:t>
            </a:r>
            <a:r>
              <a:rPr i="0" lang="en" sz="1800" u="none" cap="none" strike="noStrike">
                <a:solidFill>
                  <a:schemeClr val="dk1"/>
                </a:solidFill>
              </a:rPr>
              <a:t>: This plan is directly connected with the sciences, specifically biology, and visual art.</a:t>
            </a:r>
            <a:endParaRPr i="0" sz="1800" u="none" cap="none" strike="noStrike">
              <a:solidFill>
                <a:schemeClr val="dk1"/>
              </a:solidFill>
            </a:endParaRPr>
          </a:p>
          <a:p>
            <a:pPr indent="0" lvl="0" marL="0" marR="0" rtl="0" algn="l">
              <a:lnSpc>
                <a:spcPct val="115000"/>
              </a:lnSpc>
              <a:spcBef>
                <a:spcPts val="1000"/>
              </a:spcBef>
              <a:spcAft>
                <a:spcPts val="0"/>
              </a:spcAft>
              <a:buClr>
                <a:schemeClr val="dk1"/>
              </a:buClr>
              <a:buSzPts val="1100"/>
              <a:buFont typeface="Arial"/>
              <a:buNone/>
            </a:pPr>
            <a:r>
              <a:rPr b="1" i="0" lang="en" sz="1800" u="none" cap="none" strike="noStrike">
                <a:solidFill>
                  <a:schemeClr val="dk1"/>
                </a:solidFill>
              </a:rPr>
              <a:t>Objectives:</a:t>
            </a:r>
            <a:endParaRPr b="1" i="0" sz="1800" u="none" cap="none" strike="noStrike">
              <a:solidFill>
                <a:schemeClr val="dk1"/>
              </a:solidFill>
            </a:endParaRPr>
          </a:p>
          <a:p>
            <a:pPr indent="0" lvl="0" marL="0" marR="0" rtl="0" algn="l">
              <a:lnSpc>
                <a:spcPct val="115000"/>
              </a:lnSpc>
              <a:spcBef>
                <a:spcPts val="1000"/>
              </a:spcBef>
              <a:spcAft>
                <a:spcPts val="0"/>
              </a:spcAft>
              <a:buClr>
                <a:schemeClr val="dk1"/>
              </a:buClr>
              <a:buSzPts val="1100"/>
              <a:buFont typeface="Arial"/>
              <a:buNone/>
            </a:pPr>
            <a:r>
              <a:rPr i="0" lang="en" sz="1800" u="none" cap="none" strike="noStrike">
                <a:solidFill>
                  <a:schemeClr val="dk1"/>
                </a:solidFill>
              </a:rPr>
              <a:t>•</a:t>
            </a:r>
            <a:r>
              <a:rPr i="0" lang="en" sz="1800" u="sng" cap="none" strike="noStrike">
                <a:solidFill>
                  <a:schemeClr val="dk1"/>
                </a:solidFill>
              </a:rPr>
              <a:t>Science</a:t>
            </a:r>
            <a:r>
              <a:rPr i="0" lang="en" sz="1800" u="none" cap="none" strike="noStrike">
                <a:solidFill>
                  <a:schemeClr val="dk1"/>
                </a:solidFill>
              </a:rPr>
              <a:t>: Students will be able to take the understanding of cells as the building blocks of who we are physically and use this to create their own type of cell using the same understanding that the things we love and what “defines” us make up who we are in the non-physical sense.</a:t>
            </a:r>
            <a:endParaRPr i="0" sz="1800" u="none" cap="none" strike="noStrike">
              <a:solidFill>
                <a:schemeClr val="dk1"/>
              </a:solidFill>
            </a:endParaRPr>
          </a:p>
          <a:p>
            <a:pPr indent="0" lvl="0" marL="0" marR="0" rtl="0" algn="l">
              <a:lnSpc>
                <a:spcPct val="115000"/>
              </a:lnSpc>
              <a:spcBef>
                <a:spcPts val="1000"/>
              </a:spcBef>
              <a:spcAft>
                <a:spcPts val="0"/>
              </a:spcAft>
              <a:buClr>
                <a:srgbClr val="000000"/>
              </a:buClr>
              <a:buSzPts val="1800"/>
              <a:buFont typeface="Arial"/>
              <a:buNone/>
            </a:pPr>
            <a:r>
              <a:rPr i="0" lang="en" sz="1800" u="none" cap="none" strike="noStrike">
                <a:solidFill>
                  <a:schemeClr val="dk1"/>
                </a:solidFill>
              </a:rPr>
              <a:t>•</a:t>
            </a:r>
            <a:r>
              <a:rPr i="0" lang="en" sz="1800" u="sng" cap="none" strike="noStrike">
                <a:solidFill>
                  <a:schemeClr val="dk1"/>
                </a:solidFill>
              </a:rPr>
              <a:t>Visual Arts</a:t>
            </a:r>
            <a:r>
              <a:rPr i="0" lang="en" sz="1800" u="none" cap="none" strike="noStrike">
                <a:solidFill>
                  <a:schemeClr val="dk1"/>
                </a:solidFill>
              </a:rPr>
              <a:t>: Students will use their imagination to create a new type of cell to express themselves with the use of shape, texture, and color by using various dry media such as pencil, crayon, markers, and other non-conventional items such as buttons, pipe cleaners, sequins, etc. if they so choose. </a:t>
            </a:r>
            <a:endParaRPr i="0" sz="1200" u="none" cap="none" strike="noStrike">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4"/>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9" name="Google Shape;79;p4"/>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80" name="Google Shape;80;p4"/>
          <p:cNvSpPr txBox="1"/>
          <p:nvPr/>
        </p:nvSpPr>
        <p:spPr>
          <a:xfrm>
            <a:off x="193800" y="193700"/>
            <a:ext cx="8756400" cy="9450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3500"/>
              <a:buFont typeface="Arial"/>
              <a:buNone/>
            </a:pPr>
            <a:r>
              <a:rPr b="1" i="0" lang="en" sz="3200" u="none" cap="none" strike="noStrike">
                <a:solidFill>
                  <a:srgbClr val="000000"/>
                </a:solidFill>
              </a:rPr>
              <a:t>Big Ideas/Essential Questions </a:t>
            </a:r>
            <a:endParaRPr b="1" i="0" sz="3200" u="none" cap="none" strike="noStrike">
              <a:solidFill>
                <a:srgbClr val="000000"/>
              </a:solidFill>
            </a:endParaRPr>
          </a:p>
        </p:txBody>
      </p:sp>
      <p:sp>
        <p:nvSpPr>
          <p:cNvPr id="81" name="Google Shape;81;p4"/>
          <p:cNvSpPr txBox="1"/>
          <p:nvPr/>
        </p:nvSpPr>
        <p:spPr>
          <a:xfrm>
            <a:off x="193800" y="1138700"/>
            <a:ext cx="8815800" cy="3569700"/>
          </a:xfrm>
          <a:prstGeom prst="rect">
            <a:avLst/>
          </a:prstGeom>
          <a:noFill/>
          <a:ln>
            <a:noFill/>
          </a:ln>
        </p:spPr>
        <p:txBody>
          <a:bodyPr anchorCtr="0" anchor="t" bIns="68575" lIns="68575" spcFirstLastPara="1" rIns="68575" wrap="square" tIns="68575">
            <a:noAutofit/>
          </a:bodyPr>
          <a:lstStyle/>
          <a:p>
            <a:pPr indent="0" lvl="0" marL="0" marR="0" rtl="0" algn="l">
              <a:lnSpc>
                <a:spcPct val="115000"/>
              </a:lnSpc>
              <a:spcBef>
                <a:spcPts val="1000"/>
              </a:spcBef>
              <a:spcAft>
                <a:spcPts val="0"/>
              </a:spcAft>
              <a:buClr>
                <a:schemeClr val="dk1"/>
              </a:buClr>
              <a:buSzPts val="1100"/>
              <a:buFont typeface="Arial"/>
              <a:buNone/>
            </a:pPr>
            <a:r>
              <a:rPr i="0" lang="en" sz="2000" u="none" cap="none" strike="noStrike">
                <a:solidFill>
                  <a:schemeClr val="dk1"/>
                </a:solidFill>
              </a:rPr>
              <a:t>This activity will encourage and allow students to express who they are and their identity as individuals. </a:t>
            </a:r>
            <a:endParaRPr i="0" sz="2000" u="none" cap="none" strike="noStrike">
              <a:solidFill>
                <a:schemeClr val="dk1"/>
              </a:solidFill>
            </a:endParaRPr>
          </a:p>
          <a:p>
            <a:pPr indent="0" lvl="0" marL="0" marR="0" rtl="0" algn="l">
              <a:lnSpc>
                <a:spcPct val="115000"/>
              </a:lnSpc>
              <a:spcBef>
                <a:spcPts val="1000"/>
              </a:spcBef>
              <a:spcAft>
                <a:spcPts val="0"/>
              </a:spcAft>
              <a:buClr>
                <a:schemeClr val="dk1"/>
              </a:buClr>
              <a:buSzPts val="1100"/>
              <a:buFont typeface="Arial"/>
              <a:buNone/>
            </a:pPr>
            <a:r>
              <a:rPr i="0" lang="en" sz="2000" u="none" cap="none" strike="noStrike">
                <a:solidFill>
                  <a:schemeClr val="dk1"/>
                </a:solidFill>
              </a:rPr>
              <a:t>Students should ask themselves “What makes me, me, and how can I use this activity to express that?” </a:t>
            </a:r>
            <a:endParaRPr i="0" sz="2000" u="none" cap="none" strike="noStrike">
              <a:solidFill>
                <a:schemeClr val="dk1"/>
              </a:solidFill>
            </a:endParaRPr>
          </a:p>
          <a:p>
            <a:pPr indent="0" lvl="0" marL="0" marR="0" rtl="0" algn="l">
              <a:lnSpc>
                <a:spcPct val="115000"/>
              </a:lnSpc>
              <a:spcBef>
                <a:spcPts val="1000"/>
              </a:spcBef>
              <a:spcAft>
                <a:spcPts val="0"/>
              </a:spcAft>
              <a:buClr>
                <a:schemeClr val="dk1"/>
              </a:buClr>
              <a:buSzPts val="1100"/>
              <a:buFont typeface="Arial"/>
              <a:buNone/>
            </a:pPr>
            <a:r>
              <a:rPr i="0" lang="en" sz="2000" u="none" cap="none" strike="noStrike">
                <a:solidFill>
                  <a:schemeClr val="dk1"/>
                </a:solidFill>
              </a:rPr>
              <a:t>Students should also come to an understanding that we are all unique and the things that make up the little parts of us such as a cell, have an impact on who we are as a whole. “How do the little things in my life make up who I am as a person?” “What kind of functions do the things I fill my life with serve?” </a:t>
            </a:r>
            <a:endParaRPr i="0" sz="2000" u="none" cap="none" strike="noStrike">
              <a:solidFill>
                <a:schemeClr val="dk1"/>
              </a:solidFill>
            </a:endParaRPr>
          </a:p>
          <a:p>
            <a:pPr indent="0" lvl="0" marL="457200" marR="0" rtl="0" algn="l">
              <a:lnSpc>
                <a:spcPct val="150000"/>
              </a:lnSpc>
              <a:spcBef>
                <a:spcPts val="0"/>
              </a:spcBef>
              <a:spcAft>
                <a:spcPts val="0"/>
              </a:spcAft>
              <a:buClr>
                <a:srgbClr val="000000"/>
              </a:buClr>
              <a:buSzPts val="2100"/>
              <a:buFont typeface="Arial"/>
              <a:buNone/>
            </a:pPr>
            <a:r>
              <a:t/>
            </a:r>
            <a:endParaRPr b="0" i="0" sz="2100" u="none" cap="none" strike="noStrike">
              <a:solidFill>
                <a:srgbClr val="000000"/>
              </a:solidFill>
              <a:latin typeface="Comfortaa"/>
              <a:ea typeface="Comfortaa"/>
              <a:cs typeface="Comfortaa"/>
              <a:sym typeface="Comfortaa"/>
            </a:endParaRPr>
          </a:p>
          <a:p>
            <a:pPr indent="0" lvl="0" marL="457200" marR="0" rtl="0" algn="l">
              <a:lnSpc>
                <a:spcPct val="150000"/>
              </a:lnSpc>
              <a:spcBef>
                <a:spcPts val="800"/>
              </a:spcBef>
              <a:spcAft>
                <a:spcPts val="0"/>
              </a:spcAft>
              <a:buClr>
                <a:srgbClr val="000000"/>
              </a:buClr>
              <a:buSzPts val="2100"/>
              <a:buFont typeface="Arial"/>
              <a:buNone/>
            </a:pPr>
            <a:r>
              <a:rPr b="1" i="0" lang="en" sz="2100" u="sng" cap="none" strike="noStrike">
                <a:solidFill>
                  <a:srgbClr val="000000"/>
                </a:solidFill>
                <a:latin typeface="Comfortaa"/>
                <a:ea typeface="Comfortaa"/>
                <a:cs typeface="Comfortaa"/>
                <a:sym typeface="Comfortaa"/>
              </a:rPr>
              <a:t> </a:t>
            </a:r>
            <a:endParaRPr b="0" i="0" sz="1400" u="none" cap="none" strike="noStrike">
              <a:solidFill>
                <a:srgbClr val="000000"/>
              </a:solidFill>
              <a:latin typeface="Arial"/>
              <a:ea typeface="Arial"/>
              <a:cs typeface="Arial"/>
              <a:sym typeface="Arial"/>
            </a:endParaRPr>
          </a:p>
          <a:p>
            <a:pPr indent="0" lvl="0" marL="1371600" marR="0" rtl="0" algn="l">
              <a:lnSpc>
                <a:spcPct val="150000"/>
              </a:lnSpc>
              <a:spcBef>
                <a:spcPts val="800"/>
              </a:spcBef>
              <a:spcAft>
                <a:spcPts val="800"/>
              </a:spcAft>
              <a:buClr>
                <a:srgbClr val="000000"/>
              </a:buClr>
              <a:buSzPts val="2100"/>
              <a:buFont typeface="Arial"/>
              <a:buNone/>
            </a:pPr>
            <a:r>
              <a:t/>
            </a:r>
            <a:endParaRPr b="0" i="0" sz="2100" u="none" cap="none" strike="noStrike">
              <a:solidFill>
                <a:srgbClr val="000000"/>
              </a:solidFill>
              <a:latin typeface="Comfortaa"/>
              <a:ea typeface="Comfortaa"/>
              <a:cs typeface="Comfortaa"/>
              <a:sym typeface="Comforta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5"/>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87" name="Google Shape;87;p5"/>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88" name="Google Shape;88;p5"/>
          <p:cNvSpPr txBox="1"/>
          <p:nvPr/>
        </p:nvSpPr>
        <p:spPr>
          <a:xfrm>
            <a:off x="2185175" y="168225"/>
            <a:ext cx="4925400" cy="921300"/>
          </a:xfrm>
          <a:prstGeom prst="rect">
            <a:avLst/>
          </a:prstGeom>
          <a:noFill/>
          <a:ln>
            <a:noFill/>
          </a:ln>
        </p:spPr>
        <p:txBody>
          <a:bodyPr anchorCtr="0" anchor="t" bIns="68575" lIns="68575" spcFirstLastPara="1" rIns="68575" wrap="square" tIns="68575">
            <a:noAutofit/>
          </a:bodyPr>
          <a:lstStyle/>
          <a:p>
            <a:pPr indent="0" lvl="0" marL="0" marR="0" rtl="0" algn="ctr">
              <a:lnSpc>
                <a:spcPct val="115000"/>
              </a:lnSpc>
              <a:spcBef>
                <a:spcPts val="0"/>
              </a:spcBef>
              <a:spcAft>
                <a:spcPts val="0"/>
              </a:spcAft>
              <a:buClr>
                <a:schemeClr val="dk1"/>
              </a:buClr>
              <a:buSzPts val="1100"/>
              <a:buFont typeface="Arial"/>
              <a:buNone/>
            </a:pPr>
            <a:r>
              <a:rPr b="1" lang="en" sz="2500">
                <a:solidFill>
                  <a:schemeClr val="dk1"/>
                </a:solidFill>
              </a:rPr>
              <a:t>Art </a:t>
            </a:r>
            <a:r>
              <a:rPr b="1" i="0" lang="en" sz="2500" u="none" cap="none" strike="noStrike">
                <a:solidFill>
                  <a:schemeClr val="dk1"/>
                </a:solidFill>
              </a:rPr>
              <a:t>Definitions </a:t>
            </a:r>
            <a:r>
              <a:rPr i="0" lang="en" sz="2500" u="none" cap="none" strike="noStrike">
                <a:solidFill>
                  <a:schemeClr val="dk1"/>
                </a:solidFill>
              </a:rPr>
              <a:t> </a:t>
            </a:r>
            <a:endParaRPr i="0" sz="2500" u="none" cap="none" strike="noStrike">
              <a:solidFill>
                <a:schemeClr val="dk1"/>
              </a:solidFill>
            </a:endParaRPr>
          </a:p>
        </p:txBody>
      </p:sp>
      <p:sp>
        <p:nvSpPr>
          <p:cNvPr id="89" name="Google Shape;89;p5"/>
          <p:cNvSpPr txBox="1"/>
          <p:nvPr/>
        </p:nvSpPr>
        <p:spPr>
          <a:xfrm>
            <a:off x="380700" y="921925"/>
            <a:ext cx="8382600" cy="3845400"/>
          </a:xfrm>
          <a:prstGeom prst="rect">
            <a:avLst/>
          </a:prstGeom>
          <a:noFill/>
          <a:ln>
            <a:noFill/>
          </a:ln>
        </p:spPr>
        <p:txBody>
          <a:bodyPr anchorCtr="0" anchor="t" bIns="68575" lIns="68575" spcFirstLastPara="1" rIns="68575" wrap="square" tIns="68575">
            <a:noAutofit/>
          </a:bodyPr>
          <a:lstStyle/>
          <a:p>
            <a:pPr indent="0" lvl="0" marL="914400" marR="0" rtl="0" algn="l">
              <a:lnSpc>
                <a:spcPct val="115000"/>
              </a:lnSpc>
              <a:spcBef>
                <a:spcPts val="1000"/>
              </a:spcBef>
              <a:spcAft>
                <a:spcPts val="0"/>
              </a:spcAft>
              <a:buClr>
                <a:srgbClr val="000000"/>
              </a:buClr>
              <a:buSzPts val="2800"/>
              <a:buFont typeface="Arial"/>
              <a:buNone/>
            </a:pPr>
            <a:r>
              <a:rPr b="0" i="0" lang="en" sz="2500" u="none" cap="none" strike="noStrike">
                <a:solidFill>
                  <a:schemeClr val="dk1"/>
                </a:solidFill>
                <a:latin typeface="Arial"/>
                <a:ea typeface="Arial"/>
                <a:cs typeface="Arial"/>
                <a:sym typeface="Arial"/>
              </a:rPr>
              <a:t>•Shapes: 2-dimensional organic or geometric merging lines</a:t>
            </a:r>
            <a:endParaRPr b="0" i="0" sz="2500" u="none" cap="none" strike="noStrike">
              <a:solidFill>
                <a:schemeClr val="dk1"/>
              </a:solidFill>
              <a:latin typeface="Arial"/>
              <a:ea typeface="Arial"/>
              <a:cs typeface="Arial"/>
              <a:sym typeface="Arial"/>
            </a:endParaRPr>
          </a:p>
          <a:p>
            <a:pPr indent="0" lvl="0" marL="914400" marR="0" rtl="0" algn="l">
              <a:lnSpc>
                <a:spcPct val="115000"/>
              </a:lnSpc>
              <a:spcBef>
                <a:spcPts val="1000"/>
              </a:spcBef>
              <a:spcAft>
                <a:spcPts val="0"/>
              </a:spcAft>
              <a:buClr>
                <a:srgbClr val="000000"/>
              </a:buClr>
              <a:buSzPts val="2800"/>
              <a:buFont typeface="Arial"/>
              <a:buNone/>
            </a:pPr>
            <a:r>
              <a:rPr b="0" i="0" lang="en" sz="2500" u="none" cap="none" strike="noStrike">
                <a:solidFill>
                  <a:schemeClr val="dk1"/>
                </a:solidFill>
                <a:latin typeface="Arial"/>
                <a:ea typeface="Arial"/>
                <a:cs typeface="Arial"/>
                <a:sym typeface="Arial"/>
              </a:rPr>
              <a:t>•Color: hue, value, and intensity</a:t>
            </a:r>
            <a:endParaRPr b="0" i="0" sz="2500" u="none" cap="none" strike="noStrike">
              <a:solidFill>
                <a:schemeClr val="dk1"/>
              </a:solidFill>
              <a:latin typeface="Arial"/>
              <a:ea typeface="Arial"/>
              <a:cs typeface="Arial"/>
              <a:sym typeface="Arial"/>
            </a:endParaRPr>
          </a:p>
          <a:p>
            <a:pPr indent="0" lvl="0" marL="914400" marR="0" rtl="0" algn="l">
              <a:lnSpc>
                <a:spcPct val="115000"/>
              </a:lnSpc>
              <a:spcBef>
                <a:spcPts val="1000"/>
              </a:spcBef>
              <a:spcAft>
                <a:spcPts val="0"/>
              </a:spcAft>
              <a:buClr>
                <a:srgbClr val="000000"/>
              </a:buClr>
              <a:buSzPts val="2800"/>
              <a:buFont typeface="Arial"/>
              <a:buNone/>
            </a:pPr>
            <a:r>
              <a:rPr b="0" i="0" lang="en" sz="2500" u="none" cap="none" strike="noStrike">
                <a:solidFill>
                  <a:schemeClr val="dk1"/>
                </a:solidFill>
                <a:latin typeface="Arial"/>
                <a:ea typeface="Arial"/>
                <a:cs typeface="Arial"/>
                <a:sym typeface="Arial"/>
              </a:rPr>
              <a:t>•Texture: feeling or appearance of a surface</a:t>
            </a:r>
            <a:endParaRPr b="0" i="0" sz="2500" u="none" cap="none" strike="noStrike">
              <a:solidFill>
                <a:schemeClr val="dk1"/>
              </a:solidFill>
              <a:latin typeface="Arial"/>
              <a:ea typeface="Arial"/>
              <a:cs typeface="Arial"/>
              <a:sym typeface="Arial"/>
            </a:endParaRPr>
          </a:p>
          <a:p>
            <a:pPr indent="0" lvl="0" marL="914400" marR="0" rtl="0" algn="l">
              <a:lnSpc>
                <a:spcPct val="115000"/>
              </a:lnSpc>
              <a:spcBef>
                <a:spcPts val="1000"/>
              </a:spcBef>
              <a:spcAft>
                <a:spcPts val="0"/>
              </a:spcAft>
              <a:buClr>
                <a:srgbClr val="000000"/>
              </a:buClr>
              <a:buSzPts val="2800"/>
              <a:buFont typeface="Arial"/>
              <a:buNone/>
            </a:pPr>
            <a:r>
              <a:rPr b="0" i="0" lang="en" sz="2500" u="none" cap="none" strike="noStrike">
                <a:solidFill>
                  <a:schemeClr val="dk1"/>
                </a:solidFill>
                <a:latin typeface="Arial"/>
                <a:ea typeface="Arial"/>
                <a:cs typeface="Arial"/>
                <a:sym typeface="Arial"/>
              </a:rPr>
              <a:t>•Media: material or tools used by an artist.</a:t>
            </a:r>
            <a:endParaRPr b="0" i="0" sz="2500" u="none" cap="none" strike="noStrike">
              <a:solidFill>
                <a:schemeClr val="dk1"/>
              </a:solidFill>
              <a:latin typeface="Arial"/>
              <a:ea typeface="Arial"/>
              <a:cs typeface="Arial"/>
              <a:sym typeface="Arial"/>
            </a:endParaRPr>
          </a:p>
          <a:p>
            <a:pPr indent="0" lvl="0" marL="914400" marR="0" rtl="0" algn="l">
              <a:lnSpc>
                <a:spcPct val="115000"/>
              </a:lnSpc>
              <a:spcBef>
                <a:spcPts val="500"/>
              </a:spcBef>
              <a:spcAft>
                <a:spcPts val="0"/>
              </a:spcAft>
              <a:buClr>
                <a:srgbClr val="000000"/>
              </a:buClr>
              <a:buSzPts val="2400"/>
              <a:buFont typeface="Arial"/>
              <a:buNone/>
            </a:pPr>
            <a:r>
              <a:rPr b="0" i="0" lang="en" sz="2500" u="none" cap="none" strike="noStrike">
                <a:solidFill>
                  <a:schemeClr val="dk1"/>
                </a:solidFill>
                <a:latin typeface="Arial"/>
                <a:ea typeface="Arial"/>
                <a:cs typeface="Arial"/>
                <a:sym typeface="Arial"/>
              </a:rPr>
              <a:t>•Crayons, paint, pencils, markers, etc.</a:t>
            </a:r>
            <a:endParaRPr b="0" i="0" sz="25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6"/>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95" name="Google Shape;95;p6"/>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96" name="Google Shape;96;p6"/>
          <p:cNvSpPr txBox="1"/>
          <p:nvPr/>
        </p:nvSpPr>
        <p:spPr>
          <a:xfrm>
            <a:off x="2185175" y="168225"/>
            <a:ext cx="5065500" cy="921300"/>
          </a:xfrm>
          <a:prstGeom prst="rect">
            <a:avLst/>
          </a:prstGeom>
          <a:noFill/>
          <a:ln>
            <a:noFill/>
          </a:ln>
        </p:spPr>
        <p:txBody>
          <a:bodyPr anchorCtr="0" anchor="t" bIns="68575" lIns="68575" spcFirstLastPara="1" rIns="68575" wrap="square" tIns="68575">
            <a:noAutofit/>
          </a:bodyPr>
          <a:lstStyle/>
          <a:p>
            <a:pPr indent="0" lvl="0" marL="0" marR="0" rtl="0" algn="ctr">
              <a:lnSpc>
                <a:spcPct val="115000"/>
              </a:lnSpc>
              <a:spcBef>
                <a:spcPts val="0"/>
              </a:spcBef>
              <a:spcAft>
                <a:spcPts val="0"/>
              </a:spcAft>
              <a:buClr>
                <a:schemeClr val="dk1"/>
              </a:buClr>
              <a:buSzPts val="1100"/>
              <a:buFont typeface="Arial"/>
              <a:buNone/>
            </a:pPr>
            <a:r>
              <a:rPr b="1" i="0" lang="en" sz="2500" cap="none" strike="noStrike">
                <a:solidFill>
                  <a:schemeClr val="dk1"/>
                </a:solidFill>
              </a:rPr>
              <a:t>National Art Standards Domains </a:t>
            </a:r>
            <a:r>
              <a:rPr i="0" lang="en" sz="2500" cap="none" strike="noStrike">
                <a:solidFill>
                  <a:schemeClr val="dk1"/>
                </a:solidFill>
              </a:rPr>
              <a:t> </a:t>
            </a:r>
            <a:endParaRPr i="0" sz="2500" cap="none" strike="noStrike">
              <a:solidFill>
                <a:schemeClr val="dk1"/>
              </a:solidFill>
            </a:endParaRPr>
          </a:p>
        </p:txBody>
      </p:sp>
      <p:sp>
        <p:nvSpPr>
          <p:cNvPr id="97" name="Google Shape;97;p6"/>
          <p:cNvSpPr txBox="1"/>
          <p:nvPr/>
        </p:nvSpPr>
        <p:spPr>
          <a:xfrm>
            <a:off x="380700" y="862875"/>
            <a:ext cx="8382600" cy="3845400"/>
          </a:xfrm>
          <a:prstGeom prst="rect">
            <a:avLst/>
          </a:prstGeom>
          <a:noFill/>
          <a:ln>
            <a:noFill/>
          </a:ln>
        </p:spPr>
        <p:txBody>
          <a:bodyPr anchorCtr="0" anchor="t" bIns="68575" lIns="68575" spcFirstLastPara="1" rIns="68575" wrap="square" tIns="68575">
            <a:noAutofit/>
          </a:bodyPr>
          <a:lstStyle/>
          <a:p>
            <a:pPr indent="0" lvl="0" marL="0" marR="0" rtl="0" algn="l">
              <a:lnSpc>
                <a:spcPct val="115000"/>
              </a:lnSpc>
              <a:spcBef>
                <a:spcPts val="1000"/>
              </a:spcBef>
              <a:spcAft>
                <a:spcPts val="0"/>
              </a:spcAft>
              <a:buClr>
                <a:schemeClr val="dk1"/>
              </a:buClr>
              <a:buSzPts val="1100"/>
              <a:buFont typeface="Arial"/>
              <a:buNone/>
            </a:pPr>
            <a:r>
              <a:rPr b="0" i="0" lang="en" sz="2100" u="none" cap="none" strike="noStrike">
                <a:solidFill>
                  <a:schemeClr val="dk1"/>
                </a:solidFill>
                <a:latin typeface="Arial"/>
                <a:ea typeface="Arial"/>
                <a:cs typeface="Arial"/>
                <a:sym typeface="Arial"/>
              </a:rPr>
              <a:t>•</a:t>
            </a:r>
            <a:r>
              <a:rPr b="1" i="0" lang="en" sz="1600" u="none" cap="none" strike="noStrike">
                <a:solidFill>
                  <a:schemeClr val="dk1"/>
                </a:solidFill>
                <a:latin typeface="Arial"/>
                <a:ea typeface="Arial"/>
                <a:cs typeface="Arial"/>
                <a:sym typeface="Arial"/>
              </a:rPr>
              <a:t>Create</a:t>
            </a:r>
            <a:r>
              <a:rPr b="0" i="0" lang="en" sz="1600" u="none" cap="none" strike="noStrike">
                <a:solidFill>
                  <a:schemeClr val="dk1"/>
                </a:solidFill>
                <a:latin typeface="Arial"/>
                <a:ea typeface="Arial"/>
                <a:cs typeface="Arial"/>
                <a:sym typeface="Arial"/>
              </a:rPr>
              <a:t>- Students will create their own cells that</a:t>
            </a:r>
            <a:r>
              <a:rPr lang="en" sz="1600">
                <a:solidFill>
                  <a:schemeClr val="dk1"/>
                </a:solidFill>
              </a:rPr>
              <a:t> reflect</a:t>
            </a:r>
            <a:r>
              <a:rPr b="0" i="0" lang="en" sz="1600" u="none" cap="none" strike="noStrike">
                <a:solidFill>
                  <a:schemeClr val="dk1"/>
                </a:solidFill>
                <a:latin typeface="Arial"/>
                <a:ea typeface="Arial"/>
                <a:cs typeface="Arial"/>
                <a:sym typeface="Arial"/>
              </a:rPr>
              <a:t> who they are as individuals through abstract expressionism by exploring color, texture, and shape.</a:t>
            </a:r>
            <a:endParaRPr b="0" i="0" sz="1600" u="none" cap="none" strike="noStrike">
              <a:solidFill>
                <a:schemeClr val="dk1"/>
              </a:solidFill>
              <a:latin typeface="Arial"/>
              <a:ea typeface="Arial"/>
              <a:cs typeface="Arial"/>
              <a:sym typeface="Arial"/>
            </a:endParaRPr>
          </a:p>
          <a:p>
            <a:pPr indent="0" lvl="0" marL="0" marR="0" rtl="0" algn="l">
              <a:lnSpc>
                <a:spcPct val="115000"/>
              </a:lnSpc>
              <a:spcBef>
                <a:spcPts val="1000"/>
              </a:spcBef>
              <a:spcAft>
                <a:spcPts val="0"/>
              </a:spcAft>
              <a:buClr>
                <a:schemeClr val="dk1"/>
              </a:buClr>
              <a:buSzPts val="1100"/>
              <a:buFont typeface="Arial"/>
              <a:buNone/>
            </a:pPr>
            <a:r>
              <a:rPr b="0" i="0" lang="en" sz="1600" u="none" cap="none" strike="noStrike">
                <a:solidFill>
                  <a:schemeClr val="dk1"/>
                </a:solidFill>
                <a:latin typeface="Arial"/>
                <a:ea typeface="Arial"/>
                <a:cs typeface="Arial"/>
                <a:sym typeface="Arial"/>
              </a:rPr>
              <a:t>•</a:t>
            </a:r>
            <a:r>
              <a:rPr b="1" i="0" lang="en" sz="1600" u="none" cap="none" strike="noStrike">
                <a:solidFill>
                  <a:schemeClr val="dk1"/>
                </a:solidFill>
                <a:latin typeface="Arial"/>
                <a:ea typeface="Arial"/>
                <a:cs typeface="Arial"/>
                <a:sym typeface="Arial"/>
              </a:rPr>
              <a:t>Connect</a:t>
            </a:r>
            <a:r>
              <a:rPr b="0" i="0" lang="en" sz="1600" u="none" cap="none" strike="noStrike">
                <a:solidFill>
                  <a:schemeClr val="dk1"/>
                </a:solidFill>
                <a:latin typeface="Arial"/>
                <a:ea typeface="Arial"/>
                <a:cs typeface="Arial"/>
                <a:sym typeface="Arial"/>
              </a:rPr>
              <a:t>- The students will make connections between biological cells as something that make up our bodies and the things in their life such as personality, hobbies, interests, and other things that make up who they are as a person. These two things will be connected to create their own unique cell.</a:t>
            </a:r>
            <a:endParaRPr b="0" i="0" sz="1600" u="none" cap="none" strike="noStrike">
              <a:solidFill>
                <a:schemeClr val="dk1"/>
              </a:solidFill>
              <a:latin typeface="Arial"/>
              <a:ea typeface="Arial"/>
              <a:cs typeface="Arial"/>
              <a:sym typeface="Arial"/>
            </a:endParaRPr>
          </a:p>
          <a:p>
            <a:pPr indent="0" lvl="0" marL="0" marR="0" rtl="0" algn="l">
              <a:lnSpc>
                <a:spcPct val="115000"/>
              </a:lnSpc>
              <a:spcBef>
                <a:spcPts val="1000"/>
              </a:spcBef>
              <a:spcAft>
                <a:spcPts val="0"/>
              </a:spcAft>
              <a:buClr>
                <a:schemeClr val="dk1"/>
              </a:buClr>
              <a:buSzPts val="1100"/>
              <a:buFont typeface="Arial"/>
              <a:buNone/>
            </a:pPr>
            <a:r>
              <a:rPr b="0" i="0" lang="en" sz="1600" u="none" cap="none" strike="noStrike">
                <a:solidFill>
                  <a:schemeClr val="dk1"/>
                </a:solidFill>
                <a:latin typeface="Arial"/>
                <a:ea typeface="Arial"/>
                <a:cs typeface="Arial"/>
                <a:sym typeface="Arial"/>
              </a:rPr>
              <a:t>•</a:t>
            </a:r>
            <a:r>
              <a:rPr b="1" i="0" lang="en" sz="1600" u="none" cap="none" strike="noStrike">
                <a:solidFill>
                  <a:schemeClr val="dk1"/>
                </a:solidFill>
                <a:latin typeface="Arial"/>
                <a:ea typeface="Arial"/>
                <a:cs typeface="Arial"/>
                <a:sym typeface="Arial"/>
              </a:rPr>
              <a:t>Respond</a:t>
            </a:r>
            <a:r>
              <a:rPr b="0" i="0" lang="en" sz="1600" u="none" cap="none" strike="noStrike">
                <a:solidFill>
                  <a:schemeClr val="dk1"/>
                </a:solidFill>
                <a:latin typeface="Arial"/>
                <a:ea typeface="Arial"/>
                <a:cs typeface="Arial"/>
                <a:sym typeface="Arial"/>
              </a:rPr>
              <a:t>- This lesson encourages students to be attentive to their own lives and what it is filled with. In order to complete the activity, they will have to analyze and interpret what is it that make them who they are.</a:t>
            </a:r>
            <a:endParaRPr b="0" i="0" sz="1600" u="none" cap="none" strike="noStrike">
              <a:solidFill>
                <a:schemeClr val="dk1"/>
              </a:solidFill>
              <a:latin typeface="Arial"/>
              <a:ea typeface="Arial"/>
              <a:cs typeface="Arial"/>
              <a:sym typeface="Arial"/>
            </a:endParaRPr>
          </a:p>
          <a:p>
            <a:pPr indent="0" lvl="0" marL="0" marR="0" rtl="0" algn="l">
              <a:lnSpc>
                <a:spcPct val="115000"/>
              </a:lnSpc>
              <a:spcBef>
                <a:spcPts val="1000"/>
              </a:spcBef>
              <a:spcAft>
                <a:spcPts val="0"/>
              </a:spcAft>
              <a:buClr>
                <a:schemeClr val="dk1"/>
              </a:buClr>
              <a:buSzPts val="1100"/>
              <a:buFont typeface="Arial"/>
              <a:buNone/>
            </a:pPr>
            <a:r>
              <a:rPr b="0" i="0" lang="en" sz="1600" u="none" cap="none" strike="noStrike">
                <a:solidFill>
                  <a:schemeClr val="dk1"/>
                </a:solidFill>
                <a:latin typeface="Arial"/>
                <a:ea typeface="Arial"/>
                <a:cs typeface="Arial"/>
                <a:sym typeface="Arial"/>
              </a:rPr>
              <a:t>•</a:t>
            </a:r>
            <a:r>
              <a:rPr b="1" i="0" lang="en" sz="1600" u="none" cap="none" strike="noStrike">
                <a:solidFill>
                  <a:schemeClr val="dk1"/>
                </a:solidFill>
                <a:latin typeface="Arial"/>
                <a:ea typeface="Arial"/>
                <a:cs typeface="Arial"/>
                <a:sym typeface="Arial"/>
              </a:rPr>
              <a:t>Present-</a:t>
            </a:r>
            <a:r>
              <a:rPr b="0" i="0" lang="en" sz="1600" u="none" cap="none" strike="noStrike">
                <a:solidFill>
                  <a:schemeClr val="dk1"/>
                </a:solidFill>
                <a:latin typeface="Arial"/>
                <a:ea typeface="Arial"/>
                <a:cs typeface="Arial"/>
                <a:sym typeface="Arial"/>
              </a:rPr>
              <a:t> Students will present their artwork at the end of the lesson in order to express and explain why they chose to use the elements in the ways that they did and how it relate</a:t>
            </a:r>
            <a:r>
              <a:rPr lang="en" sz="1600">
                <a:solidFill>
                  <a:schemeClr val="dk1"/>
                </a:solidFill>
              </a:rPr>
              <a:t>s</a:t>
            </a:r>
            <a:r>
              <a:rPr b="0" i="0" lang="en" sz="1600" u="none" cap="none" strike="noStrike">
                <a:solidFill>
                  <a:schemeClr val="dk1"/>
                </a:solidFill>
                <a:latin typeface="Arial"/>
                <a:ea typeface="Arial"/>
                <a:cs typeface="Arial"/>
                <a:sym typeface="Arial"/>
              </a:rPr>
              <a:t> back to who they are as an individual</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7"/>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03" name="Google Shape;103;p7"/>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04" name="Google Shape;104;p7"/>
          <p:cNvSpPr txBox="1"/>
          <p:nvPr/>
        </p:nvSpPr>
        <p:spPr>
          <a:xfrm>
            <a:off x="141400" y="164975"/>
            <a:ext cx="8908200" cy="4543200"/>
          </a:xfrm>
          <a:prstGeom prst="rect">
            <a:avLst/>
          </a:prstGeom>
          <a:noFill/>
          <a:ln>
            <a:noFill/>
          </a:ln>
        </p:spPr>
        <p:txBody>
          <a:bodyPr anchorCtr="0" anchor="t" bIns="68575" lIns="68575" spcFirstLastPara="1" rIns="68575" wrap="square" tIns="68575">
            <a:noAutofit/>
          </a:bodyPr>
          <a:lstStyle/>
          <a:p>
            <a:pPr indent="0" lvl="0" marL="457200" marR="0" rtl="0" algn="l">
              <a:lnSpc>
                <a:spcPct val="100000"/>
              </a:lnSpc>
              <a:spcBef>
                <a:spcPts val="800"/>
              </a:spcBef>
              <a:spcAft>
                <a:spcPts val="800"/>
              </a:spcAft>
              <a:buClr>
                <a:srgbClr val="000000"/>
              </a:buClr>
              <a:buSzPts val="2700"/>
              <a:buFont typeface="Arial"/>
              <a:buNone/>
            </a:pPr>
            <a:r>
              <a:t/>
            </a:r>
            <a:endParaRPr b="0" i="0" sz="2700" u="none" cap="none" strike="noStrike">
              <a:solidFill>
                <a:srgbClr val="000000"/>
              </a:solidFill>
              <a:latin typeface="Comfortaa"/>
              <a:ea typeface="Comfortaa"/>
              <a:cs typeface="Comfortaa"/>
              <a:sym typeface="Comfortaa"/>
            </a:endParaRPr>
          </a:p>
        </p:txBody>
      </p:sp>
      <p:sp>
        <p:nvSpPr>
          <p:cNvPr id="105" name="Google Shape;105;p7"/>
          <p:cNvSpPr txBox="1"/>
          <p:nvPr/>
        </p:nvSpPr>
        <p:spPr>
          <a:xfrm>
            <a:off x="3960925" y="1166225"/>
            <a:ext cx="5015100" cy="254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rPr>
              <a:t>Charles St. Julien (American, 1925 -1987)</a:t>
            </a:r>
            <a:endParaRPr sz="2000">
              <a:solidFill>
                <a:schemeClr val="dk1"/>
              </a:solidFill>
            </a:endParaRPr>
          </a:p>
          <a:p>
            <a:pPr indent="0" lvl="0" marL="0" rtl="0" algn="l">
              <a:spcBef>
                <a:spcPts val="0"/>
              </a:spcBef>
              <a:spcAft>
                <a:spcPts val="0"/>
              </a:spcAft>
              <a:buNone/>
            </a:pPr>
            <a:r>
              <a:rPr i="1" lang="en" sz="2000">
                <a:solidFill>
                  <a:schemeClr val="dk1"/>
                </a:solidFill>
              </a:rPr>
              <a:t>Cancer</a:t>
            </a:r>
            <a:r>
              <a:rPr lang="en" sz="2000">
                <a:solidFill>
                  <a:schemeClr val="dk1"/>
                </a:solidFill>
              </a:rPr>
              <a:t>, no date</a:t>
            </a:r>
            <a:endParaRPr sz="2000">
              <a:solidFill>
                <a:schemeClr val="dk1"/>
              </a:solidFill>
            </a:endParaRPr>
          </a:p>
          <a:p>
            <a:pPr indent="0" lvl="0" marL="0" rtl="0" algn="l">
              <a:spcBef>
                <a:spcPts val="0"/>
              </a:spcBef>
              <a:spcAft>
                <a:spcPts val="0"/>
              </a:spcAft>
              <a:buNone/>
            </a:pPr>
            <a:r>
              <a:t/>
            </a:r>
            <a:endParaRPr sz="2000">
              <a:solidFill>
                <a:schemeClr val="dk1"/>
              </a:solidFill>
            </a:endParaRPr>
          </a:p>
          <a:p>
            <a:pPr indent="0" lvl="0" marL="0" rtl="0" algn="l">
              <a:spcBef>
                <a:spcPts val="0"/>
              </a:spcBef>
              <a:spcAft>
                <a:spcPts val="0"/>
              </a:spcAft>
              <a:buNone/>
            </a:pPr>
            <a:r>
              <a:rPr lang="en" sz="2000">
                <a:solidFill>
                  <a:schemeClr val="dk1"/>
                </a:solidFill>
              </a:rPr>
              <a:t>Wax crayon on illustration board with varnish coating</a:t>
            </a:r>
            <a:endParaRPr sz="2000">
              <a:solidFill>
                <a:schemeClr val="dk1"/>
              </a:solidFill>
            </a:endParaRPr>
          </a:p>
          <a:p>
            <a:pPr indent="0" lvl="0" marL="0" rtl="0" algn="l">
              <a:spcBef>
                <a:spcPts val="0"/>
              </a:spcBef>
              <a:spcAft>
                <a:spcPts val="0"/>
              </a:spcAft>
              <a:buNone/>
            </a:pPr>
            <a:r>
              <a:rPr lang="en" sz="2000">
                <a:solidFill>
                  <a:schemeClr val="dk1"/>
                </a:solidFill>
              </a:rPr>
              <a:t>H-40 W-30 inches</a:t>
            </a:r>
            <a:endParaRPr sz="2000">
              <a:solidFill>
                <a:schemeClr val="dk1"/>
              </a:solidFill>
            </a:endParaRPr>
          </a:p>
          <a:p>
            <a:pPr indent="0" lvl="0" marL="0" rtl="0" algn="l">
              <a:spcBef>
                <a:spcPts val="0"/>
              </a:spcBef>
              <a:spcAft>
                <a:spcPts val="0"/>
              </a:spcAft>
              <a:buNone/>
            </a:pPr>
            <a:r>
              <a:t/>
            </a:r>
            <a:endParaRPr sz="2000">
              <a:solidFill>
                <a:schemeClr val="dk1"/>
              </a:solidFill>
            </a:endParaRPr>
          </a:p>
          <a:p>
            <a:pPr indent="0" lvl="0" marL="0" rtl="0" algn="l">
              <a:spcBef>
                <a:spcPts val="0"/>
              </a:spcBef>
              <a:spcAft>
                <a:spcPts val="0"/>
              </a:spcAft>
              <a:buNone/>
            </a:pPr>
            <a:r>
              <a:rPr lang="en" sz="2000">
                <a:solidFill>
                  <a:schemeClr val="dk1"/>
                </a:solidFill>
              </a:rPr>
              <a:t>Louisiana Collection</a:t>
            </a:r>
            <a:endParaRPr sz="2000">
              <a:solidFill>
                <a:schemeClr val="dk1"/>
              </a:solidFill>
            </a:endParaRPr>
          </a:p>
          <a:p>
            <a:pPr indent="0" lvl="0" marL="0" rtl="0" algn="l">
              <a:spcBef>
                <a:spcPts val="0"/>
              </a:spcBef>
              <a:spcAft>
                <a:spcPts val="0"/>
              </a:spcAft>
              <a:buNone/>
            </a:pPr>
            <a:r>
              <a:rPr lang="en" sz="2000">
                <a:solidFill>
                  <a:schemeClr val="dk1"/>
                </a:solidFill>
              </a:rPr>
              <a:t>Gift of Mark Bercier</a:t>
            </a:r>
            <a:endParaRPr sz="2000">
              <a:solidFill>
                <a:schemeClr val="dk1"/>
              </a:solidFill>
            </a:endParaRPr>
          </a:p>
          <a:p>
            <a:pPr indent="0" lvl="0" marL="0" rtl="0" algn="l">
              <a:spcBef>
                <a:spcPts val="0"/>
              </a:spcBef>
              <a:spcAft>
                <a:spcPts val="0"/>
              </a:spcAft>
              <a:buNone/>
            </a:pPr>
            <a:r>
              <a:rPr lang="en" sz="2000">
                <a:solidFill>
                  <a:schemeClr val="dk1"/>
                </a:solidFill>
              </a:rPr>
              <a:t>1990.01.09</a:t>
            </a:r>
            <a:endParaRPr sz="2000">
              <a:solidFill>
                <a:schemeClr val="dk1"/>
              </a:solidFill>
            </a:endParaRPr>
          </a:p>
          <a:p>
            <a:pPr indent="0" lvl="0" marL="0" rtl="0" algn="l">
              <a:spcBef>
                <a:spcPts val="0"/>
              </a:spcBef>
              <a:spcAft>
                <a:spcPts val="0"/>
              </a:spcAft>
              <a:buNone/>
            </a:pPr>
            <a:r>
              <a:t/>
            </a:r>
            <a:endParaRPr sz="2000">
              <a:solidFill>
                <a:schemeClr val="dk1"/>
              </a:solidFill>
            </a:endParaRPr>
          </a:p>
          <a:p>
            <a:pPr indent="0" lvl="0" marL="0" rtl="0" algn="l">
              <a:spcBef>
                <a:spcPts val="0"/>
              </a:spcBef>
              <a:spcAft>
                <a:spcPts val="0"/>
              </a:spcAft>
              <a:buClr>
                <a:schemeClr val="dk1"/>
              </a:buClr>
              <a:buSzPts val="1100"/>
              <a:buFont typeface="Arial"/>
              <a:buNone/>
            </a:pPr>
            <a:r>
              <a:t/>
            </a:r>
            <a:endParaRPr sz="2000">
              <a:solidFill>
                <a:schemeClr val="dk1"/>
              </a:solidFill>
            </a:endParaRPr>
          </a:p>
        </p:txBody>
      </p:sp>
      <p:pic>
        <p:nvPicPr>
          <p:cNvPr id="106" name="Google Shape;106;p7"/>
          <p:cNvPicPr preferRelativeResize="0"/>
          <p:nvPr/>
        </p:nvPicPr>
        <p:blipFill>
          <a:blip r:embed="rId3">
            <a:alphaModFix/>
          </a:blip>
          <a:stretch>
            <a:fillRect/>
          </a:stretch>
        </p:blipFill>
        <p:spPr>
          <a:xfrm>
            <a:off x="767775" y="164975"/>
            <a:ext cx="3028816" cy="4543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8"/>
          <p:cNvSpPr/>
          <p:nvPr/>
        </p:nvSpPr>
        <p:spPr>
          <a:xfrm>
            <a:off x="0" y="487139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12" name="Google Shape;112;p8"/>
          <p:cNvSpPr txBox="1"/>
          <p:nvPr/>
        </p:nvSpPr>
        <p:spPr>
          <a:xfrm>
            <a:off x="4253175" y="405382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13" name="Google Shape;113;p8"/>
          <p:cNvSpPr txBox="1"/>
          <p:nvPr/>
        </p:nvSpPr>
        <p:spPr>
          <a:xfrm>
            <a:off x="167625" y="77450"/>
            <a:ext cx="8693700" cy="7395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600"/>
              <a:buFont typeface="Arial"/>
              <a:buNone/>
            </a:pPr>
            <a:r>
              <a:rPr b="1" i="0" lang="en" sz="2600" cap="none" strike="noStrike">
                <a:solidFill>
                  <a:srgbClr val="000000"/>
                </a:solidFill>
              </a:rPr>
              <a:t>Historical Context/Connections</a:t>
            </a:r>
            <a:endParaRPr b="1" i="0" sz="2600" cap="none" strike="noStrike">
              <a:solidFill>
                <a:srgbClr val="000000"/>
              </a:solidFill>
            </a:endParaRPr>
          </a:p>
        </p:txBody>
      </p:sp>
      <p:sp>
        <p:nvSpPr>
          <p:cNvPr id="114" name="Google Shape;114;p8"/>
          <p:cNvSpPr txBox="1"/>
          <p:nvPr/>
        </p:nvSpPr>
        <p:spPr>
          <a:xfrm>
            <a:off x="212150" y="816950"/>
            <a:ext cx="8350800" cy="3342900"/>
          </a:xfrm>
          <a:prstGeom prst="rect">
            <a:avLst/>
          </a:prstGeom>
          <a:noFill/>
          <a:ln>
            <a:noFill/>
          </a:ln>
        </p:spPr>
        <p:txBody>
          <a:bodyPr anchorCtr="0" anchor="t" bIns="68575" lIns="68575" spcFirstLastPara="1" rIns="68575" wrap="square" tIns="68575">
            <a:noAutofit/>
          </a:bodyPr>
          <a:lstStyle/>
          <a:p>
            <a:pPr indent="0" lvl="0" marL="0" marR="0" rtl="0" algn="l">
              <a:lnSpc>
                <a:spcPct val="115000"/>
              </a:lnSpc>
              <a:spcBef>
                <a:spcPts val="1000"/>
              </a:spcBef>
              <a:spcAft>
                <a:spcPts val="0"/>
              </a:spcAft>
              <a:buClr>
                <a:schemeClr val="dk1"/>
              </a:buClr>
              <a:buSzPts val="1100"/>
              <a:buFont typeface="Arial"/>
              <a:buNone/>
            </a:pPr>
            <a:r>
              <a:rPr i="0" lang="en" sz="1900" u="none" cap="none" strike="noStrike">
                <a:solidFill>
                  <a:schemeClr val="dk1"/>
                </a:solidFill>
              </a:rPr>
              <a:t>Charles St. Julien was born in 1925 and resided in Lafayette, Louisiana. He studied art at the Philadelphia Museum of Art in his youth.</a:t>
            </a:r>
            <a:endParaRPr i="0" sz="1900" u="none" cap="none" strike="noStrike">
              <a:solidFill>
                <a:schemeClr val="dk1"/>
              </a:solidFill>
            </a:endParaRPr>
          </a:p>
          <a:p>
            <a:pPr indent="0" lvl="0" marL="0" marR="0" rtl="0" algn="l">
              <a:lnSpc>
                <a:spcPct val="115000"/>
              </a:lnSpc>
              <a:spcBef>
                <a:spcPts val="1000"/>
              </a:spcBef>
              <a:spcAft>
                <a:spcPts val="0"/>
              </a:spcAft>
              <a:buClr>
                <a:schemeClr val="dk1"/>
              </a:buClr>
              <a:buSzPts val="1100"/>
              <a:buFont typeface="Arial"/>
              <a:buNone/>
            </a:pPr>
            <a:r>
              <a:rPr i="0" lang="en" sz="1900" u="none" cap="none" strike="noStrike">
                <a:solidFill>
                  <a:schemeClr val="dk1"/>
                </a:solidFill>
              </a:rPr>
              <a:t>His work went relatively unnoticed until it was exhibited at the Zigler Museum in Jennings, Louisiana and seen by artist Mark Bercier who befriended him. </a:t>
            </a:r>
            <a:endParaRPr i="0" sz="1900" u="none" cap="none" strike="noStrike">
              <a:solidFill>
                <a:schemeClr val="dk1"/>
              </a:solidFill>
            </a:endParaRPr>
          </a:p>
          <a:p>
            <a:pPr indent="0" lvl="0" marL="0" marR="0" rtl="0" algn="l">
              <a:lnSpc>
                <a:spcPct val="115000"/>
              </a:lnSpc>
              <a:spcBef>
                <a:spcPts val="1000"/>
              </a:spcBef>
              <a:spcAft>
                <a:spcPts val="0"/>
              </a:spcAft>
              <a:buClr>
                <a:schemeClr val="dk1"/>
              </a:buClr>
              <a:buSzPts val="1100"/>
              <a:buFont typeface="Arial"/>
              <a:buNone/>
            </a:pPr>
            <a:r>
              <a:rPr i="0" lang="en" sz="1900" u="none" cap="none" strike="noStrike">
                <a:solidFill>
                  <a:schemeClr val="dk1"/>
                </a:solidFill>
              </a:rPr>
              <a:t>After his death in 1987, the contents of St. Julien's studio were left to Bercier. The Lafayette Arts Alliance paid tribute to the artist with an exhibition titled Mixed Blessings in 1988 at the Old Lafayette Hardware Store.</a:t>
            </a:r>
            <a:endParaRPr i="0" sz="1900" u="none" cap="none" strike="noStrike">
              <a:solidFill>
                <a:schemeClr val="dk1"/>
              </a:solidFill>
            </a:endParaRPr>
          </a:p>
          <a:p>
            <a:pPr indent="0" lvl="0" marL="0" marR="0" rtl="0" algn="l">
              <a:lnSpc>
                <a:spcPct val="115000"/>
              </a:lnSpc>
              <a:spcBef>
                <a:spcPts val="1000"/>
              </a:spcBef>
              <a:spcAft>
                <a:spcPts val="0"/>
              </a:spcAft>
              <a:buClr>
                <a:schemeClr val="dk1"/>
              </a:buClr>
              <a:buSzPts val="1100"/>
              <a:buFont typeface="Arial"/>
              <a:buNone/>
            </a:pPr>
            <a:r>
              <a:rPr i="0" lang="en" sz="1900" u="none" cap="none" strike="noStrike">
                <a:solidFill>
                  <a:schemeClr val="dk1"/>
                </a:solidFill>
              </a:rPr>
              <a:t>St. Julien's work can be found in the collection of the Ohr-O'Keefe Museum of Art in Biloxi, Mississippi. </a:t>
            </a:r>
            <a:endParaRPr i="0" sz="1900" u="none" cap="none" strike="noStrike">
              <a:solidFill>
                <a:schemeClr val="dk1"/>
              </a:solidFill>
            </a:endParaRPr>
          </a:p>
          <a:p>
            <a:pPr indent="0" lvl="0" marL="0" marR="0" rtl="0" algn="l">
              <a:lnSpc>
                <a:spcPct val="115000"/>
              </a:lnSpc>
              <a:spcBef>
                <a:spcPts val="1200"/>
              </a:spcBef>
              <a:spcAft>
                <a:spcPts val="1200"/>
              </a:spcAft>
              <a:buClr>
                <a:srgbClr val="000000"/>
              </a:buClr>
              <a:buSzPts val="1500"/>
              <a:buFont typeface="Arial"/>
              <a:buNone/>
            </a:pPr>
            <a:r>
              <a:t/>
            </a:r>
            <a:endParaRPr b="0" i="0" u="none" cap="none" strike="noStrike">
              <a:solidFill>
                <a:srgbClr val="000000"/>
              </a:solidFill>
              <a:latin typeface="Comfortaa"/>
              <a:ea typeface="Comfortaa"/>
              <a:cs typeface="Comfortaa"/>
              <a:sym typeface="Comforta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9"/>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20" name="Google Shape;120;p9"/>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21" name="Google Shape;121;p9"/>
          <p:cNvSpPr txBox="1"/>
          <p:nvPr/>
        </p:nvSpPr>
        <p:spPr>
          <a:xfrm>
            <a:off x="170850" y="144525"/>
            <a:ext cx="8802300" cy="9450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500"/>
              <a:buFont typeface="Arial"/>
              <a:buNone/>
            </a:pPr>
            <a:r>
              <a:rPr b="1" lang="en" sz="2500"/>
              <a:t>Concepts and Media </a:t>
            </a:r>
            <a:endParaRPr b="1" i="0" sz="2500" cap="none" strike="noStrike">
              <a:solidFill>
                <a:srgbClr val="000000"/>
              </a:solidFill>
            </a:endParaRPr>
          </a:p>
        </p:txBody>
      </p:sp>
      <p:sp>
        <p:nvSpPr>
          <p:cNvPr id="122" name="Google Shape;122;p9"/>
          <p:cNvSpPr txBox="1"/>
          <p:nvPr/>
        </p:nvSpPr>
        <p:spPr>
          <a:xfrm>
            <a:off x="118950" y="1260038"/>
            <a:ext cx="8906100" cy="34410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2200"/>
              <a:buFont typeface="Arial"/>
              <a:buNone/>
            </a:pPr>
            <a:r>
              <a:rPr i="0" lang="en" sz="2000" u="none" cap="none" strike="noStrike">
                <a:solidFill>
                  <a:schemeClr val="dk1"/>
                </a:solidFill>
              </a:rPr>
              <a:t>Two big elements in this art activity are color and shape. </a:t>
            </a:r>
            <a:endParaRPr i="0" sz="2000" u="none" cap="none" strike="noStrike">
              <a:solidFill>
                <a:schemeClr val="dk1"/>
              </a:solidFill>
            </a:endParaRPr>
          </a:p>
          <a:p>
            <a:pPr indent="0" lvl="0" marL="0" marR="0" rtl="0" algn="l">
              <a:lnSpc>
                <a:spcPct val="100000"/>
              </a:lnSpc>
              <a:spcBef>
                <a:spcPts val="0"/>
              </a:spcBef>
              <a:spcAft>
                <a:spcPts val="0"/>
              </a:spcAft>
              <a:buClr>
                <a:srgbClr val="000000"/>
              </a:buClr>
              <a:buSzPts val="2200"/>
              <a:buFont typeface="Arial"/>
              <a:buNone/>
            </a:pPr>
            <a:r>
              <a:t/>
            </a:r>
            <a:endParaRPr sz="2000">
              <a:solidFill>
                <a:schemeClr val="dk1"/>
              </a:solidFill>
            </a:endParaRPr>
          </a:p>
          <a:p>
            <a:pPr indent="0" lvl="0" marL="0" marR="0" rtl="0" algn="l">
              <a:lnSpc>
                <a:spcPct val="100000"/>
              </a:lnSpc>
              <a:spcBef>
                <a:spcPts val="0"/>
              </a:spcBef>
              <a:spcAft>
                <a:spcPts val="0"/>
              </a:spcAft>
              <a:buClr>
                <a:srgbClr val="000000"/>
              </a:buClr>
              <a:buSzPts val="2200"/>
              <a:buFont typeface="Arial"/>
              <a:buNone/>
            </a:pPr>
            <a:r>
              <a:rPr i="0" lang="en" sz="2000" u="none" cap="none" strike="noStrike">
                <a:solidFill>
                  <a:schemeClr val="dk1"/>
                </a:solidFill>
              </a:rPr>
              <a:t>Students should look at how they use color to describe themselves and what they feel the colors they use says about them. </a:t>
            </a:r>
            <a:endParaRPr i="0" sz="2000" u="none" cap="none" strike="noStrike">
              <a:solidFill>
                <a:schemeClr val="dk1"/>
              </a:solidFill>
            </a:endParaRPr>
          </a:p>
          <a:p>
            <a:pPr indent="0" lvl="0" marL="0" marR="0" rtl="0" algn="l">
              <a:lnSpc>
                <a:spcPct val="100000"/>
              </a:lnSpc>
              <a:spcBef>
                <a:spcPts val="0"/>
              </a:spcBef>
              <a:spcAft>
                <a:spcPts val="0"/>
              </a:spcAft>
              <a:buClr>
                <a:srgbClr val="000000"/>
              </a:buClr>
              <a:buSzPts val="2200"/>
              <a:buFont typeface="Arial"/>
              <a:buNone/>
            </a:pPr>
            <a:r>
              <a:t/>
            </a:r>
            <a:endParaRPr sz="2000">
              <a:solidFill>
                <a:schemeClr val="dk1"/>
              </a:solidFill>
            </a:endParaRPr>
          </a:p>
          <a:p>
            <a:pPr indent="0" lvl="0" marL="0" marR="0" rtl="0" algn="l">
              <a:lnSpc>
                <a:spcPct val="100000"/>
              </a:lnSpc>
              <a:spcBef>
                <a:spcPts val="0"/>
              </a:spcBef>
              <a:spcAft>
                <a:spcPts val="0"/>
              </a:spcAft>
              <a:buClr>
                <a:srgbClr val="000000"/>
              </a:buClr>
              <a:buSzPts val="2200"/>
              <a:buFont typeface="Arial"/>
              <a:buNone/>
            </a:pPr>
            <a:r>
              <a:rPr i="0" lang="en" sz="2000" u="none" cap="none" strike="noStrike">
                <a:solidFill>
                  <a:schemeClr val="dk1"/>
                </a:solidFill>
              </a:rPr>
              <a:t>The shapes they use in their cells should also give way to a greater meaning that they define in connection with their own lives. </a:t>
            </a:r>
            <a:endParaRPr i="0" sz="2000" u="none" cap="none" strike="noStrike">
              <a:solidFill>
                <a:schemeClr val="dk1"/>
              </a:solidFill>
            </a:endParaRPr>
          </a:p>
          <a:p>
            <a:pPr indent="0" lvl="0" marL="0" marR="0" rtl="0" algn="l">
              <a:lnSpc>
                <a:spcPct val="100000"/>
              </a:lnSpc>
              <a:spcBef>
                <a:spcPts val="0"/>
              </a:spcBef>
              <a:spcAft>
                <a:spcPts val="0"/>
              </a:spcAft>
              <a:buClr>
                <a:srgbClr val="000000"/>
              </a:buClr>
              <a:buSzPts val="2200"/>
              <a:buFont typeface="Arial"/>
              <a:buNone/>
            </a:pPr>
            <a:r>
              <a:t/>
            </a:r>
            <a:endParaRPr sz="2000">
              <a:solidFill>
                <a:schemeClr val="dk1"/>
              </a:solidFill>
            </a:endParaRPr>
          </a:p>
          <a:p>
            <a:pPr indent="0" lvl="0" marL="0" marR="0" rtl="0" algn="l">
              <a:lnSpc>
                <a:spcPct val="100000"/>
              </a:lnSpc>
              <a:spcBef>
                <a:spcPts val="0"/>
              </a:spcBef>
              <a:spcAft>
                <a:spcPts val="0"/>
              </a:spcAft>
              <a:buClr>
                <a:srgbClr val="000000"/>
              </a:buClr>
              <a:buSzPts val="2200"/>
              <a:buFont typeface="Arial"/>
              <a:buNone/>
            </a:pPr>
            <a:r>
              <a:rPr i="0" lang="en" sz="2000" u="none" cap="none" strike="noStrike">
                <a:solidFill>
                  <a:schemeClr val="dk1"/>
                </a:solidFill>
              </a:rPr>
              <a:t>The media in this lesson is encouraged to be explored greatly and for students to use media outside of the norm. This relates back to each work being unique as each individual is unique. </a:t>
            </a:r>
            <a:endParaRPr i="0" sz="2000" u="none" cap="none" strike="noStrike">
              <a:solidFill>
                <a:schemeClr val="dk1"/>
              </a:solidFill>
            </a:endParaRPr>
          </a:p>
          <a:p>
            <a:pPr indent="0" lvl="0" marL="0" marR="0" rtl="0" algn="l">
              <a:lnSpc>
                <a:spcPct val="100000"/>
              </a:lnSpc>
              <a:spcBef>
                <a:spcPts val="800"/>
              </a:spcBef>
              <a:spcAft>
                <a:spcPts val="800"/>
              </a:spcAft>
              <a:buClr>
                <a:srgbClr val="000000"/>
              </a:buClr>
              <a:buSzPts val="2500"/>
              <a:buFont typeface="Arial"/>
              <a:buNone/>
            </a:pPr>
            <a:r>
              <a:t/>
            </a:r>
            <a:endParaRPr b="0" i="0" sz="2500" u="none" cap="none" strike="noStrike">
              <a:solidFill>
                <a:srgbClr val="000000"/>
              </a:solidFill>
              <a:latin typeface="Comfortaa"/>
              <a:ea typeface="Comfortaa"/>
              <a:cs typeface="Comfortaa"/>
              <a:sym typeface="Comforta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